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48" r:id="rId5"/>
  </p:sldMasterIdLst>
  <p:notesMasterIdLst>
    <p:notesMasterId r:id="rId28"/>
  </p:notesMasterIdLst>
  <p:sldIdLst>
    <p:sldId id="268" r:id="rId6"/>
    <p:sldId id="275" r:id="rId7"/>
    <p:sldId id="302" r:id="rId8"/>
    <p:sldId id="303" r:id="rId9"/>
    <p:sldId id="305" r:id="rId10"/>
    <p:sldId id="277" r:id="rId11"/>
    <p:sldId id="280" r:id="rId12"/>
    <p:sldId id="282" r:id="rId13"/>
    <p:sldId id="297" r:id="rId14"/>
    <p:sldId id="298" r:id="rId15"/>
    <p:sldId id="299" r:id="rId16"/>
    <p:sldId id="304" r:id="rId17"/>
    <p:sldId id="292" r:id="rId18"/>
    <p:sldId id="306" r:id="rId19"/>
    <p:sldId id="307" r:id="rId20"/>
    <p:sldId id="308" r:id="rId21"/>
    <p:sldId id="283" r:id="rId22"/>
    <p:sldId id="272" r:id="rId23"/>
    <p:sldId id="281" r:id="rId24"/>
    <p:sldId id="273" r:id="rId25"/>
    <p:sldId id="293" r:id="rId26"/>
    <p:sldId id="30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arate" initials="PG" lastIdx="2" clrIdx="0">
    <p:extLst>
      <p:ext uri="{19B8F6BF-5375-455C-9EA6-DF929625EA0E}">
        <p15:presenceInfo xmlns:p15="http://schemas.microsoft.com/office/powerpoint/2012/main" userId="S::pgarate@uccs.edu::62680510-5731-483c-949b-ddb6c281ca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879"/>
    <a:srgbClr val="D3B979"/>
    <a:srgbClr val="D2C121"/>
    <a:srgbClr val="D2B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CDB621-A0CB-43A8-A3AE-BA3A021108B5}" v="104" dt="2020-12-02T00:29:59.106"/>
    <p1510:client id="{08A4DD4C-1CE0-4C34-93EB-0323F510A244}" v="149" dt="2020-12-02T00:31:54.305"/>
    <p1510:client id="{09D422D9-00F0-4D47-A2F0-0C018AD3E742}" v="36" dt="2020-12-02T00:56:44.574"/>
    <p1510:client id="{0C718F1F-9EA1-AA70-C934-655F5E35D340}" v="15" dt="2020-12-02T00:31:52.795"/>
    <p1510:client id="{0F241094-A843-45D2-BA8E-78BACB54C6D2}" v="145" dt="2020-12-01T23:21:26.835"/>
    <p1510:client id="{176E1238-5128-41F8-B8A0-4DA818090194}" v="4" dt="2020-12-01T22:35:27.220"/>
    <p1510:client id="{1E39ADB2-BB6B-4097-9675-0763B06D2C0A}" v="26" dt="2020-12-02T00:51:21.763"/>
    <p1510:client id="{3584BFC5-1127-4715-800B-3AF50A536A9A}" v="5" dt="2020-12-02T00:28:16.203"/>
    <p1510:client id="{529F8589-27B5-4F27-9E6B-7FDDA5CCDBCB}" v="145" dt="2020-12-03T19:29:16.188"/>
    <p1510:client id="{5C21BE18-44DF-47BD-AF3F-379D78DCBE25}" v="11" dt="2020-12-02T00:58:31.656"/>
    <p1510:client id="{7020025A-44B8-4D5A-8F0F-6A38F8005A7F}" v="6" dt="2020-12-01T22:22:23.112"/>
    <p1510:client id="{755FAAB3-28CC-41AE-BCE2-73C04C7D22EF}" v="1" dt="2020-12-02T00:57:25.787"/>
    <p1510:client id="{7F7B91CD-9770-41A1-8F0E-19BF0D253F17}" v="4" dt="2020-12-01T22:16:02.600"/>
    <p1510:client id="{841A1003-FE59-47DE-9071-5475D24EF496}" v="16" dt="2020-12-02T00:48:22.504"/>
    <p1510:client id="{86C69015-BE8F-4767-885C-0F7F06211848}" v="27" dt="2020-12-01T23:22:10.666"/>
    <p1510:client id="{92663D29-BE85-4DBB-B8FD-8431EDCC1136}" v="2" dt="2020-12-01T22:15:04.164"/>
    <p1510:client id="{9ACE89B1-3E4A-4E6A-BA1A-3F64F4F53642}" v="429" dt="2020-12-03T22:23:29.034"/>
    <p1510:client id="{A798FBDE-F3E2-4C91-96E3-5D777B77B278}" v="57" dt="2020-12-02T00:05:30.722"/>
    <p1510:client id="{AE2AC14E-B48B-4D89-91A0-B1E4101B764B}" v="220" dt="2020-12-04T14:20:21.459"/>
    <p1510:client id="{C117A642-338D-4D24-8F08-5FAA3331DEA8}" v="8" dt="2020-12-02T00:43:22.759"/>
    <p1510:client id="{C969FCBE-A0BA-4B63-88FA-10026E0F06AE}" v="290" dt="2020-12-03T06:55:24.966"/>
    <p1510:client id="{CF245E2E-AB28-4E03-8EE2-08D91C4742D6}" v="12" dt="2020-12-02T00:08:00.281"/>
    <p1510:client id="{D6E5D80E-8D2C-454B-9268-AE5F41B04724}" v="71" dt="2020-12-03T21:55:29.148"/>
    <p1510:client id="{E79E35B0-E84B-1247-8C17-5D651F9305A2}" v="1165" dt="2020-12-02T01:10:40.148"/>
    <p1510:client id="{EFD5D3EA-B237-4B48-B3F8-7759AFD9A202}" v="13" dt="2020-12-02T01:07:58.963"/>
    <p1510:client id="{F3D4B267-40D8-4E24-9704-3DDB5B8B6F89}" v="28" dt="2020-12-02T00:48:51.246"/>
    <p1510:client id="{F65471D2-82FF-4B1E-AC2C-E22F03B70D26}" v="519" dt="2020-12-03T19:25:31.368"/>
    <p1510:client id="{FA5C7EDD-CE07-4126-838A-38260D662B4F}" v="1" dt="2020-12-02T00:49:56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4B7C8C-B283-4757-B945-3F6659794B2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DAF32-048D-4EEA-90DB-CE5C3D28ABC6}">
      <dgm:prSet/>
      <dgm:spPr/>
      <dgm:t>
        <a:bodyPr/>
        <a:lstStyle/>
        <a:p>
          <a:pPr rtl="0"/>
          <a:r>
            <a:rPr lang="en-US"/>
            <a:t>Team Strengths </a:t>
          </a:r>
          <a:r>
            <a:rPr lang="en-US">
              <a:latin typeface="Arial"/>
            </a:rPr>
            <a:t>in Coding</a:t>
          </a:r>
          <a:endParaRPr lang="en-US"/>
        </a:p>
      </dgm:t>
    </dgm:pt>
    <dgm:pt modelId="{789164FA-ED86-4ABF-BB1E-911D965B51F2}" type="parTrans" cxnId="{79459FC4-333C-4DEF-8E61-D6288EAD5A69}">
      <dgm:prSet/>
      <dgm:spPr/>
      <dgm:t>
        <a:bodyPr/>
        <a:lstStyle/>
        <a:p>
          <a:endParaRPr lang="en-US"/>
        </a:p>
      </dgm:t>
    </dgm:pt>
    <dgm:pt modelId="{07ACB8F1-7F46-407C-AED9-35B0394BD8DB}" type="sibTrans" cxnId="{79459FC4-333C-4DEF-8E61-D6288EAD5A69}">
      <dgm:prSet/>
      <dgm:spPr/>
      <dgm:t>
        <a:bodyPr/>
        <a:lstStyle/>
        <a:p>
          <a:endParaRPr lang="en-US"/>
        </a:p>
      </dgm:t>
    </dgm:pt>
    <dgm:pt modelId="{01B05595-EF1C-4899-AF6D-7886E2AD279E}">
      <dgm:prSet/>
      <dgm:spPr/>
      <dgm:t>
        <a:bodyPr/>
        <a:lstStyle/>
        <a:p>
          <a:r>
            <a:rPr lang="en-US"/>
            <a:t>Versatile Capabilites</a:t>
          </a:r>
        </a:p>
      </dgm:t>
    </dgm:pt>
    <dgm:pt modelId="{8C1451F9-FD1C-4FC3-9926-CA4793CD43D6}" type="parTrans" cxnId="{3B6CE806-8AD9-4107-8C5F-15ED5D4DA80A}">
      <dgm:prSet/>
      <dgm:spPr/>
      <dgm:t>
        <a:bodyPr/>
        <a:lstStyle/>
        <a:p>
          <a:endParaRPr lang="en-US"/>
        </a:p>
      </dgm:t>
    </dgm:pt>
    <dgm:pt modelId="{4E308A7E-3247-423E-B21D-B26829BCFBD7}" type="sibTrans" cxnId="{3B6CE806-8AD9-4107-8C5F-15ED5D4DA80A}">
      <dgm:prSet/>
      <dgm:spPr/>
      <dgm:t>
        <a:bodyPr/>
        <a:lstStyle/>
        <a:p>
          <a:endParaRPr lang="en-US"/>
        </a:p>
      </dgm:t>
    </dgm:pt>
    <dgm:pt modelId="{DCDBD71D-45F0-4078-802B-83D03549F4D1}">
      <dgm:prSet phldr="0"/>
      <dgm:spPr/>
      <dgm:t>
        <a:bodyPr/>
        <a:lstStyle/>
        <a:p>
          <a:pPr rtl="0"/>
          <a:r>
            <a:rPr lang="en-US">
              <a:latin typeface="Arial"/>
            </a:rPr>
            <a:t>Universal Language</a:t>
          </a:r>
        </a:p>
      </dgm:t>
    </dgm:pt>
    <dgm:pt modelId="{19BC8F6F-71A1-43F3-A279-3B5AA92DCE7B}" type="parTrans" cxnId="{0E32A0EE-6C37-4B6A-B545-E48326F8F891}">
      <dgm:prSet/>
      <dgm:spPr/>
    </dgm:pt>
    <dgm:pt modelId="{1DE3C842-8F46-464B-8AE8-BA8F113E1E5F}" type="sibTrans" cxnId="{0E32A0EE-6C37-4B6A-B545-E48326F8F891}">
      <dgm:prSet/>
      <dgm:spPr/>
      <dgm:t>
        <a:bodyPr/>
        <a:lstStyle/>
        <a:p>
          <a:endParaRPr lang="en-US"/>
        </a:p>
      </dgm:t>
    </dgm:pt>
    <dgm:pt modelId="{566FFB7E-7418-4722-945A-1CA0696AE205}">
      <dgm:prSet phldr="0"/>
      <dgm:spPr/>
      <dgm:t>
        <a:bodyPr/>
        <a:lstStyle/>
        <a:p>
          <a:pPr rtl="0"/>
          <a:r>
            <a:rPr lang="en-US">
              <a:latin typeface="Arial"/>
            </a:rPr>
            <a:t>Smooth Continuation</a:t>
          </a:r>
        </a:p>
      </dgm:t>
    </dgm:pt>
    <dgm:pt modelId="{4DF70F58-4E7B-43C3-9215-99BE5E5C68A3}" type="parTrans" cxnId="{5305F45F-7774-4C14-99B1-25B0BC2A577D}">
      <dgm:prSet/>
      <dgm:spPr/>
    </dgm:pt>
    <dgm:pt modelId="{BCD0B162-3044-484D-BA4F-7E74873D75AA}" type="sibTrans" cxnId="{5305F45F-7774-4C14-99B1-25B0BC2A577D}">
      <dgm:prSet/>
      <dgm:spPr/>
    </dgm:pt>
    <dgm:pt modelId="{74711A22-2E77-428D-9207-AA0E9116651E}" type="pres">
      <dgm:prSet presAssocID="{2E4B7C8C-B283-4757-B945-3F6659794B26}" presName="outerComposite" presStyleCnt="0">
        <dgm:presLayoutVars>
          <dgm:chMax val="5"/>
          <dgm:dir/>
          <dgm:resizeHandles val="exact"/>
        </dgm:presLayoutVars>
      </dgm:prSet>
      <dgm:spPr/>
    </dgm:pt>
    <dgm:pt modelId="{D614619D-48B1-40F4-AC3D-8E9BB2742FC3}" type="pres">
      <dgm:prSet presAssocID="{2E4B7C8C-B283-4757-B945-3F6659794B26}" presName="dummyMaxCanvas" presStyleCnt="0">
        <dgm:presLayoutVars/>
      </dgm:prSet>
      <dgm:spPr/>
    </dgm:pt>
    <dgm:pt modelId="{C05CE350-5DD5-4423-BDF5-506CA35F64B5}" type="pres">
      <dgm:prSet presAssocID="{2E4B7C8C-B283-4757-B945-3F6659794B26}" presName="FourNodes_1" presStyleLbl="node1" presStyleIdx="0" presStyleCnt="4">
        <dgm:presLayoutVars>
          <dgm:bulletEnabled val="1"/>
        </dgm:presLayoutVars>
      </dgm:prSet>
      <dgm:spPr/>
    </dgm:pt>
    <dgm:pt modelId="{6529FB97-7D96-4E26-BC0A-9CD97A1A9AE1}" type="pres">
      <dgm:prSet presAssocID="{2E4B7C8C-B283-4757-B945-3F6659794B26}" presName="FourNodes_2" presStyleLbl="node1" presStyleIdx="1" presStyleCnt="4">
        <dgm:presLayoutVars>
          <dgm:bulletEnabled val="1"/>
        </dgm:presLayoutVars>
      </dgm:prSet>
      <dgm:spPr/>
    </dgm:pt>
    <dgm:pt modelId="{109A6CF6-ACDE-47F7-AB73-A03B1F958500}" type="pres">
      <dgm:prSet presAssocID="{2E4B7C8C-B283-4757-B945-3F6659794B26}" presName="FourNodes_3" presStyleLbl="node1" presStyleIdx="2" presStyleCnt="4">
        <dgm:presLayoutVars>
          <dgm:bulletEnabled val="1"/>
        </dgm:presLayoutVars>
      </dgm:prSet>
      <dgm:spPr/>
    </dgm:pt>
    <dgm:pt modelId="{5F282EF0-A6F7-4F05-9AC1-726F1AA17270}" type="pres">
      <dgm:prSet presAssocID="{2E4B7C8C-B283-4757-B945-3F6659794B26}" presName="FourNodes_4" presStyleLbl="node1" presStyleIdx="3" presStyleCnt="4">
        <dgm:presLayoutVars>
          <dgm:bulletEnabled val="1"/>
        </dgm:presLayoutVars>
      </dgm:prSet>
      <dgm:spPr/>
    </dgm:pt>
    <dgm:pt modelId="{61346FBD-29DE-4228-A1CC-5E3733BE0825}" type="pres">
      <dgm:prSet presAssocID="{2E4B7C8C-B283-4757-B945-3F6659794B26}" presName="FourConn_1-2" presStyleLbl="fgAccFollowNode1" presStyleIdx="0" presStyleCnt="3">
        <dgm:presLayoutVars>
          <dgm:bulletEnabled val="1"/>
        </dgm:presLayoutVars>
      </dgm:prSet>
      <dgm:spPr/>
    </dgm:pt>
    <dgm:pt modelId="{0B6CEC03-AD63-44C8-AC28-F296EF2CED44}" type="pres">
      <dgm:prSet presAssocID="{2E4B7C8C-B283-4757-B945-3F6659794B26}" presName="FourConn_2-3" presStyleLbl="fgAccFollowNode1" presStyleIdx="1" presStyleCnt="3">
        <dgm:presLayoutVars>
          <dgm:bulletEnabled val="1"/>
        </dgm:presLayoutVars>
      </dgm:prSet>
      <dgm:spPr/>
    </dgm:pt>
    <dgm:pt modelId="{C9AD3711-82FE-483A-B439-B7AF46980684}" type="pres">
      <dgm:prSet presAssocID="{2E4B7C8C-B283-4757-B945-3F6659794B26}" presName="FourConn_3-4" presStyleLbl="fgAccFollowNode1" presStyleIdx="2" presStyleCnt="3">
        <dgm:presLayoutVars>
          <dgm:bulletEnabled val="1"/>
        </dgm:presLayoutVars>
      </dgm:prSet>
      <dgm:spPr/>
    </dgm:pt>
    <dgm:pt modelId="{5E53D9CA-A284-48E0-8357-864E2F1316E9}" type="pres">
      <dgm:prSet presAssocID="{2E4B7C8C-B283-4757-B945-3F6659794B26}" presName="FourNodes_1_text" presStyleLbl="node1" presStyleIdx="3" presStyleCnt="4">
        <dgm:presLayoutVars>
          <dgm:bulletEnabled val="1"/>
        </dgm:presLayoutVars>
      </dgm:prSet>
      <dgm:spPr/>
    </dgm:pt>
    <dgm:pt modelId="{8639CC24-5440-4584-A1A6-DCFEE4229752}" type="pres">
      <dgm:prSet presAssocID="{2E4B7C8C-B283-4757-B945-3F6659794B26}" presName="FourNodes_2_text" presStyleLbl="node1" presStyleIdx="3" presStyleCnt="4">
        <dgm:presLayoutVars>
          <dgm:bulletEnabled val="1"/>
        </dgm:presLayoutVars>
      </dgm:prSet>
      <dgm:spPr/>
    </dgm:pt>
    <dgm:pt modelId="{894F90CF-AC7B-4FEC-A22F-CF596113EF37}" type="pres">
      <dgm:prSet presAssocID="{2E4B7C8C-B283-4757-B945-3F6659794B26}" presName="FourNodes_3_text" presStyleLbl="node1" presStyleIdx="3" presStyleCnt="4">
        <dgm:presLayoutVars>
          <dgm:bulletEnabled val="1"/>
        </dgm:presLayoutVars>
      </dgm:prSet>
      <dgm:spPr/>
    </dgm:pt>
    <dgm:pt modelId="{5AF8CC64-D577-42A5-8AFB-789A15EBFB9E}" type="pres">
      <dgm:prSet presAssocID="{2E4B7C8C-B283-4757-B945-3F6659794B2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B6CE806-8AD9-4107-8C5F-15ED5D4DA80A}" srcId="{2E4B7C8C-B283-4757-B945-3F6659794B26}" destId="{01B05595-EF1C-4899-AF6D-7886E2AD279E}" srcOrd="1" destOrd="0" parTransId="{8C1451F9-FD1C-4FC3-9926-CA4793CD43D6}" sibTransId="{4E308A7E-3247-423E-B21D-B26829BCFBD7}"/>
    <dgm:cxn modelId="{B5014536-AD5D-4A7B-ADBF-C6CB75C1FAAD}" type="presOf" srcId="{566FFB7E-7418-4722-945A-1CA0696AE205}" destId="{5AF8CC64-D577-42A5-8AFB-789A15EBFB9E}" srcOrd="1" destOrd="0" presId="urn:microsoft.com/office/officeart/2005/8/layout/vProcess5"/>
    <dgm:cxn modelId="{42A1635B-930A-4061-BBF0-4E19834A11EB}" type="presOf" srcId="{01B05595-EF1C-4899-AF6D-7886E2AD279E}" destId="{6529FB97-7D96-4E26-BC0A-9CD97A1A9AE1}" srcOrd="0" destOrd="0" presId="urn:microsoft.com/office/officeart/2005/8/layout/vProcess5"/>
    <dgm:cxn modelId="{D963B95E-145F-48AC-9162-A5323BB351CA}" type="presOf" srcId="{0E6DAF32-048D-4EEA-90DB-CE5C3D28ABC6}" destId="{C05CE350-5DD5-4423-BDF5-506CA35F64B5}" srcOrd="0" destOrd="0" presId="urn:microsoft.com/office/officeart/2005/8/layout/vProcess5"/>
    <dgm:cxn modelId="{5305F45F-7774-4C14-99B1-25B0BC2A577D}" srcId="{2E4B7C8C-B283-4757-B945-3F6659794B26}" destId="{566FFB7E-7418-4722-945A-1CA0696AE205}" srcOrd="3" destOrd="0" parTransId="{4DF70F58-4E7B-43C3-9215-99BE5E5C68A3}" sibTransId="{BCD0B162-3044-484D-BA4F-7E74873D75AA}"/>
    <dgm:cxn modelId="{64084664-25D1-44B5-8B8D-DFA7712EF943}" type="presOf" srcId="{566FFB7E-7418-4722-945A-1CA0696AE205}" destId="{5F282EF0-A6F7-4F05-9AC1-726F1AA17270}" srcOrd="0" destOrd="0" presId="urn:microsoft.com/office/officeart/2005/8/layout/vProcess5"/>
    <dgm:cxn modelId="{D12D0F70-03A5-47F2-A693-6280E81CDA16}" type="presOf" srcId="{07ACB8F1-7F46-407C-AED9-35B0394BD8DB}" destId="{61346FBD-29DE-4228-A1CC-5E3733BE0825}" srcOrd="0" destOrd="0" presId="urn:microsoft.com/office/officeart/2005/8/layout/vProcess5"/>
    <dgm:cxn modelId="{93B5F553-2D72-42E7-8010-7778115DDB90}" type="presOf" srcId="{4E308A7E-3247-423E-B21D-B26829BCFBD7}" destId="{0B6CEC03-AD63-44C8-AC28-F296EF2CED44}" srcOrd="0" destOrd="0" presId="urn:microsoft.com/office/officeart/2005/8/layout/vProcess5"/>
    <dgm:cxn modelId="{E84D6B54-AA0C-4440-800C-1C8979A927DE}" type="presOf" srcId="{DCDBD71D-45F0-4078-802B-83D03549F4D1}" destId="{109A6CF6-ACDE-47F7-AB73-A03B1F958500}" srcOrd="0" destOrd="0" presId="urn:microsoft.com/office/officeart/2005/8/layout/vProcess5"/>
    <dgm:cxn modelId="{B9AB7F97-E282-4D11-8167-048601497873}" type="presOf" srcId="{1DE3C842-8F46-464B-8AE8-BA8F113E1E5F}" destId="{C9AD3711-82FE-483A-B439-B7AF46980684}" srcOrd="0" destOrd="0" presId="urn:microsoft.com/office/officeart/2005/8/layout/vProcess5"/>
    <dgm:cxn modelId="{ADED419F-9B5D-4F44-9CB0-11AA98BDEEAB}" type="presOf" srcId="{2E4B7C8C-B283-4757-B945-3F6659794B26}" destId="{74711A22-2E77-428D-9207-AA0E9116651E}" srcOrd="0" destOrd="0" presId="urn:microsoft.com/office/officeart/2005/8/layout/vProcess5"/>
    <dgm:cxn modelId="{4DBEE3A5-8259-422E-999B-CE1295961D42}" type="presOf" srcId="{0E6DAF32-048D-4EEA-90DB-CE5C3D28ABC6}" destId="{5E53D9CA-A284-48E0-8357-864E2F1316E9}" srcOrd="1" destOrd="0" presId="urn:microsoft.com/office/officeart/2005/8/layout/vProcess5"/>
    <dgm:cxn modelId="{79459FC4-333C-4DEF-8E61-D6288EAD5A69}" srcId="{2E4B7C8C-B283-4757-B945-3F6659794B26}" destId="{0E6DAF32-048D-4EEA-90DB-CE5C3D28ABC6}" srcOrd="0" destOrd="0" parTransId="{789164FA-ED86-4ABF-BB1E-911D965B51F2}" sibTransId="{07ACB8F1-7F46-407C-AED9-35B0394BD8DB}"/>
    <dgm:cxn modelId="{2265E4E1-A00F-4BB1-A2EE-56FD5D947802}" type="presOf" srcId="{01B05595-EF1C-4899-AF6D-7886E2AD279E}" destId="{8639CC24-5440-4584-A1A6-DCFEE4229752}" srcOrd="1" destOrd="0" presId="urn:microsoft.com/office/officeart/2005/8/layout/vProcess5"/>
    <dgm:cxn modelId="{0E32A0EE-6C37-4B6A-B545-E48326F8F891}" srcId="{2E4B7C8C-B283-4757-B945-3F6659794B26}" destId="{DCDBD71D-45F0-4078-802B-83D03549F4D1}" srcOrd="2" destOrd="0" parTransId="{19BC8F6F-71A1-43F3-A279-3B5AA92DCE7B}" sibTransId="{1DE3C842-8F46-464B-8AE8-BA8F113E1E5F}"/>
    <dgm:cxn modelId="{5FD8D4FB-9FD7-4647-9480-5FA39B951EE8}" type="presOf" srcId="{DCDBD71D-45F0-4078-802B-83D03549F4D1}" destId="{894F90CF-AC7B-4FEC-A22F-CF596113EF37}" srcOrd="1" destOrd="0" presId="urn:microsoft.com/office/officeart/2005/8/layout/vProcess5"/>
    <dgm:cxn modelId="{B2E09FFB-B10E-46C2-AB6A-9C2DBD651D18}" type="presParOf" srcId="{74711A22-2E77-428D-9207-AA0E9116651E}" destId="{D614619D-48B1-40F4-AC3D-8E9BB2742FC3}" srcOrd="0" destOrd="0" presId="urn:microsoft.com/office/officeart/2005/8/layout/vProcess5"/>
    <dgm:cxn modelId="{EFCC08B8-80B8-4088-B873-C5CB929DC256}" type="presParOf" srcId="{74711A22-2E77-428D-9207-AA0E9116651E}" destId="{C05CE350-5DD5-4423-BDF5-506CA35F64B5}" srcOrd="1" destOrd="0" presId="urn:microsoft.com/office/officeart/2005/8/layout/vProcess5"/>
    <dgm:cxn modelId="{71DAA85A-4D92-4923-8570-3DFB79BF00C7}" type="presParOf" srcId="{74711A22-2E77-428D-9207-AA0E9116651E}" destId="{6529FB97-7D96-4E26-BC0A-9CD97A1A9AE1}" srcOrd="2" destOrd="0" presId="urn:microsoft.com/office/officeart/2005/8/layout/vProcess5"/>
    <dgm:cxn modelId="{620D3B8D-F9B3-48CD-9561-A06B85613EA6}" type="presParOf" srcId="{74711A22-2E77-428D-9207-AA0E9116651E}" destId="{109A6CF6-ACDE-47F7-AB73-A03B1F958500}" srcOrd="3" destOrd="0" presId="urn:microsoft.com/office/officeart/2005/8/layout/vProcess5"/>
    <dgm:cxn modelId="{B6FDFDDE-F4F7-41F3-B206-2E07B5B30E23}" type="presParOf" srcId="{74711A22-2E77-428D-9207-AA0E9116651E}" destId="{5F282EF0-A6F7-4F05-9AC1-726F1AA17270}" srcOrd="4" destOrd="0" presId="urn:microsoft.com/office/officeart/2005/8/layout/vProcess5"/>
    <dgm:cxn modelId="{9147148B-B06D-4788-A565-9045A68C675B}" type="presParOf" srcId="{74711A22-2E77-428D-9207-AA0E9116651E}" destId="{61346FBD-29DE-4228-A1CC-5E3733BE0825}" srcOrd="5" destOrd="0" presId="urn:microsoft.com/office/officeart/2005/8/layout/vProcess5"/>
    <dgm:cxn modelId="{1269A828-FE58-477D-B300-654A3772FC8C}" type="presParOf" srcId="{74711A22-2E77-428D-9207-AA0E9116651E}" destId="{0B6CEC03-AD63-44C8-AC28-F296EF2CED44}" srcOrd="6" destOrd="0" presId="urn:microsoft.com/office/officeart/2005/8/layout/vProcess5"/>
    <dgm:cxn modelId="{5A7CF313-3B6F-4C44-8223-03A52F06CF02}" type="presParOf" srcId="{74711A22-2E77-428D-9207-AA0E9116651E}" destId="{C9AD3711-82FE-483A-B439-B7AF46980684}" srcOrd="7" destOrd="0" presId="urn:microsoft.com/office/officeart/2005/8/layout/vProcess5"/>
    <dgm:cxn modelId="{040829AD-9DC6-407A-977E-916CF7F2F322}" type="presParOf" srcId="{74711A22-2E77-428D-9207-AA0E9116651E}" destId="{5E53D9CA-A284-48E0-8357-864E2F1316E9}" srcOrd="8" destOrd="0" presId="urn:microsoft.com/office/officeart/2005/8/layout/vProcess5"/>
    <dgm:cxn modelId="{337E4AF0-5E15-415F-8557-2E0411AA5596}" type="presParOf" srcId="{74711A22-2E77-428D-9207-AA0E9116651E}" destId="{8639CC24-5440-4584-A1A6-DCFEE4229752}" srcOrd="9" destOrd="0" presId="urn:microsoft.com/office/officeart/2005/8/layout/vProcess5"/>
    <dgm:cxn modelId="{BE32D410-F762-4544-921B-DAC17AADFF30}" type="presParOf" srcId="{74711A22-2E77-428D-9207-AA0E9116651E}" destId="{894F90CF-AC7B-4FEC-A22F-CF596113EF37}" srcOrd="10" destOrd="0" presId="urn:microsoft.com/office/officeart/2005/8/layout/vProcess5"/>
    <dgm:cxn modelId="{5E89E3DF-53C9-45EF-ABEC-78286B5A6795}" type="presParOf" srcId="{74711A22-2E77-428D-9207-AA0E9116651E}" destId="{5AF8CC64-D577-42A5-8AFB-789A15EBFB9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CE350-5DD5-4423-BDF5-506CA35F64B5}">
      <dsp:nvSpPr>
        <dsp:cNvPr id="0" name=""/>
        <dsp:cNvSpPr/>
      </dsp:nvSpPr>
      <dsp:spPr>
        <a:xfrm>
          <a:off x="0" y="0"/>
          <a:ext cx="2549299" cy="780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Team Strengths </a:t>
          </a:r>
          <a:r>
            <a:rPr lang="en-US" sz="1600" kern="1200">
              <a:latin typeface="Arial"/>
            </a:rPr>
            <a:t>in Coding</a:t>
          </a:r>
          <a:endParaRPr lang="en-US" sz="1600" kern="1200"/>
        </a:p>
      </dsp:txBody>
      <dsp:txXfrm>
        <a:off x="22858" y="22858"/>
        <a:ext cx="1641197" cy="734723"/>
      </dsp:txXfrm>
    </dsp:sp>
    <dsp:sp modelId="{6529FB97-7D96-4E26-BC0A-9CD97A1A9AE1}">
      <dsp:nvSpPr>
        <dsp:cNvPr id="0" name=""/>
        <dsp:cNvSpPr/>
      </dsp:nvSpPr>
      <dsp:spPr>
        <a:xfrm>
          <a:off x="213503" y="922338"/>
          <a:ext cx="2549299" cy="780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Versatile Capabilites</a:t>
          </a:r>
        </a:p>
      </dsp:txBody>
      <dsp:txXfrm>
        <a:off x="236361" y="945196"/>
        <a:ext cx="1782793" cy="734723"/>
      </dsp:txXfrm>
    </dsp:sp>
    <dsp:sp modelId="{109A6CF6-ACDE-47F7-AB73-A03B1F958500}">
      <dsp:nvSpPr>
        <dsp:cNvPr id="0" name=""/>
        <dsp:cNvSpPr/>
      </dsp:nvSpPr>
      <dsp:spPr>
        <a:xfrm>
          <a:off x="423820" y="1844676"/>
          <a:ext cx="2549299" cy="780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</a:rPr>
            <a:t>Universal Language</a:t>
          </a:r>
        </a:p>
      </dsp:txBody>
      <dsp:txXfrm>
        <a:off x="446678" y="1867534"/>
        <a:ext cx="1785980" cy="734723"/>
      </dsp:txXfrm>
    </dsp:sp>
    <dsp:sp modelId="{5F282EF0-A6F7-4F05-9AC1-726F1AA17270}">
      <dsp:nvSpPr>
        <dsp:cNvPr id="0" name=""/>
        <dsp:cNvSpPr/>
      </dsp:nvSpPr>
      <dsp:spPr>
        <a:xfrm>
          <a:off x="637324" y="2767014"/>
          <a:ext cx="2549299" cy="780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/>
            </a:rPr>
            <a:t>Smooth Continuation</a:t>
          </a:r>
        </a:p>
      </dsp:txBody>
      <dsp:txXfrm>
        <a:off x="660182" y="2789872"/>
        <a:ext cx="1782793" cy="734723"/>
      </dsp:txXfrm>
    </dsp:sp>
    <dsp:sp modelId="{61346FBD-29DE-4228-A1CC-5E3733BE0825}">
      <dsp:nvSpPr>
        <dsp:cNvPr id="0" name=""/>
        <dsp:cNvSpPr/>
      </dsp:nvSpPr>
      <dsp:spPr>
        <a:xfrm>
          <a:off x="2042013" y="597745"/>
          <a:ext cx="507285" cy="507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156152" y="597745"/>
        <a:ext cx="279007" cy="381732"/>
      </dsp:txXfrm>
    </dsp:sp>
    <dsp:sp modelId="{0B6CEC03-AD63-44C8-AC28-F296EF2CED44}">
      <dsp:nvSpPr>
        <dsp:cNvPr id="0" name=""/>
        <dsp:cNvSpPr/>
      </dsp:nvSpPr>
      <dsp:spPr>
        <a:xfrm>
          <a:off x="2255517" y="1520084"/>
          <a:ext cx="507285" cy="507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369656" y="1520084"/>
        <a:ext cx="279007" cy="381732"/>
      </dsp:txXfrm>
    </dsp:sp>
    <dsp:sp modelId="{C9AD3711-82FE-483A-B439-B7AF46980684}">
      <dsp:nvSpPr>
        <dsp:cNvPr id="0" name=""/>
        <dsp:cNvSpPr/>
      </dsp:nvSpPr>
      <dsp:spPr>
        <a:xfrm>
          <a:off x="2465834" y="2442422"/>
          <a:ext cx="507285" cy="50728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579973" y="2442422"/>
        <a:ext cx="279007" cy="381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793A2-C00B-48F1-8F7C-3BE850BB26D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34060-6132-4B8B-8B22-FF0A6A4F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6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78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eaLnBrk="1" hangingPunct="1">
              <a:spcBef>
                <a:spcPts val="0"/>
              </a:spcBef>
              <a:buNone/>
            </a:pPr>
            <a:r>
              <a:rPr lang="en-US" altLang="ja-JP" sz="1200">
                <a:ea typeface="ＭＳ Ｐゴシック"/>
              </a:rPr>
              <a:t>Problem Overview 1, maybe 2 slides</a:t>
            </a:r>
          </a:p>
          <a:p>
            <a:pPr marL="0" lvl="2" indent="0" eaLnBrk="1" hangingPunct="1">
              <a:spcBef>
                <a:spcPts val="0"/>
              </a:spcBef>
              <a:buNone/>
            </a:pPr>
            <a:r>
              <a:rPr lang="en-US" altLang="ja-JP" sz="1200">
                <a:ea typeface="ＭＳ Ｐゴシック"/>
              </a:rPr>
              <a:t>Use the fewest words possible</a:t>
            </a:r>
          </a:p>
          <a:p>
            <a:pPr marL="171450" lvl="2" indent="-17145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ja-JP" sz="1200">
                <a:ea typeface="ＭＳ Ｐゴシック"/>
              </a:rPr>
              <a:t>A bullet outline</a:t>
            </a:r>
            <a:endParaRPr lang="en-US" altLang="ja-JP" sz="1200">
              <a:ea typeface="ＭＳ Ｐゴシック"/>
              <a:cs typeface="Arial"/>
            </a:endParaRPr>
          </a:p>
          <a:p>
            <a:pPr marL="171450" lvl="2" indent="-17145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ja-JP" sz="1200">
                <a:ea typeface="ＭＳ Ｐゴシック"/>
              </a:rPr>
              <a:t>Suitable graphics</a:t>
            </a:r>
            <a:endParaRPr lang="en-US" altLang="ja-JP" sz="1200">
              <a:ea typeface="ＭＳ Ｐゴシック"/>
              <a:cs typeface="Arial"/>
            </a:endParaRPr>
          </a:p>
          <a:p>
            <a:pPr marL="171450" lvl="2" indent="-17145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ja-JP" sz="1200">
                <a:ea typeface="ＭＳ Ｐゴシック"/>
              </a:rPr>
              <a:t>Explain your problem in a broad overview</a:t>
            </a:r>
            <a:endParaRPr lang="en-US" altLang="ja-JP" sz="1200">
              <a:ea typeface="ＭＳ Ｐゴシック"/>
              <a:cs typeface="Arial"/>
            </a:endParaRPr>
          </a:p>
          <a:p>
            <a:endParaRPr lang="en-US"/>
          </a:p>
          <a:p>
            <a:r>
              <a:rPr lang="en-US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38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>
                <a:ea typeface="ＭＳ Ｐゴシック" pitchFamily="34" charset="-128"/>
              </a:rPr>
              <a:t>Note any difficult areas you are not working on —Out of Scope</a:t>
            </a:r>
          </a:p>
          <a:p>
            <a:r>
              <a:rPr lang="en-US">
                <a:effectLst/>
              </a:rPr>
              <a:t>Shamsuddin, </a:t>
            </a:r>
            <a:r>
              <a:rPr lang="en-US" err="1">
                <a:effectLst/>
              </a:rPr>
              <a:t>Syamimi</a:t>
            </a:r>
            <a:r>
              <a:rPr lang="en-US">
                <a:effectLst/>
              </a:rPr>
              <a:t>, et al. “Humanoid Robot NAO Interacting with Autistic Children of Moderately Impaired Intelligence to Augment Communication Skills.” </a:t>
            </a:r>
            <a:r>
              <a:rPr lang="en-US" i="1">
                <a:effectLst/>
              </a:rPr>
              <a:t>Procedia Engineering</a:t>
            </a:r>
            <a:r>
              <a:rPr lang="en-US">
                <a:effectLst/>
              </a:rPr>
              <a:t>, vol. 41, 2012, pp. 1533–1538. </a:t>
            </a:r>
          </a:p>
          <a:p>
            <a:r>
              <a:rPr lang="en-US">
                <a:effectLst/>
              </a:rPr>
              <a:t>Yousif, </a:t>
            </a:r>
            <a:r>
              <a:rPr lang="en-US" err="1">
                <a:effectLst/>
              </a:rPr>
              <a:t>Jabar</a:t>
            </a:r>
            <a:r>
              <a:rPr lang="en-US">
                <a:effectLst/>
              </a:rPr>
              <a:t>, et al. “Evaluation Implementation Of Humanoid Robot For Autistic Children: A Review.” </a:t>
            </a:r>
            <a:r>
              <a:rPr lang="en-US" i="1">
                <a:effectLst/>
              </a:rPr>
              <a:t>International Journal of Computation and Applied Sciences</a:t>
            </a:r>
            <a:r>
              <a:rPr lang="en-US">
                <a:effectLst/>
              </a:rPr>
              <a:t>, vol. 6, Feb. 2019, pp. 412–120.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>
              <a:ea typeface="ＭＳ Ｐゴシック" pitchFamily="34" charset="-128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0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85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5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2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Jackie</a:t>
            </a:r>
          </a:p>
          <a:p>
            <a:endParaRPr lang="en-US">
              <a:cs typeface="Calibri"/>
            </a:endParaRPr>
          </a:p>
          <a:p>
            <a:pPr marL="171450" indent="-171450">
              <a:spcBef>
                <a:spcPct val="20000"/>
              </a:spcBef>
              <a:buFont typeface="Arial"/>
              <a:buChar char="•"/>
            </a:pPr>
            <a:r>
              <a:rPr lang="en-US"/>
              <a:t>Show your planning tool</a:t>
            </a:r>
            <a:endParaRPr lang="en-US">
              <a:cs typeface="Calibri"/>
            </a:endParaRPr>
          </a:p>
          <a:p>
            <a:pPr marL="628650" lvl="1" indent="-171450">
              <a:spcBef>
                <a:spcPct val="20000"/>
              </a:spcBef>
              <a:buFont typeface="Arial"/>
              <a:buChar char="•"/>
            </a:pPr>
            <a:r>
              <a:rPr lang="en-US"/>
              <a:t>Sketch out how and when you plan to do things, show some division of labor, most importantly, show that you have a framework for doing the project</a:t>
            </a:r>
            <a:endParaRPr lang="en-US">
              <a:cs typeface="Calibri"/>
            </a:endParaRPr>
          </a:p>
          <a:p>
            <a:pPr marL="628650" lvl="1" indent="-171450">
              <a:spcBef>
                <a:spcPct val="20000"/>
              </a:spcBef>
              <a:buFont typeface="Arial"/>
              <a:buChar char="•"/>
            </a:pPr>
            <a:r>
              <a:rPr lang="en-US"/>
              <a:t>Include these important (approx. dates) milestones: </a:t>
            </a:r>
            <a:endParaRPr lang="en-US">
              <a:cs typeface="Calibri"/>
            </a:endParaRPr>
          </a:p>
          <a:p>
            <a:pPr marL="1085850" lvl="2" indent="-171450">
              <a:spcBef>
                <a:spcPct val="20000"/>
              </a:spcBef>
              <a:buFont typeface="Arial"/>
              <a:buChar char="•"/>
            </a:pPr>
            <a:r>
              <a:rPr lang="en-US" b="1" i="1"/>
              <a:t>Project Proposal September 2</a:t>
            </a:r>
            <a:endParaRPr lang="en-US"/>
          </a:p>
          <a:p>
            <a:pPr marL="1085850" lvl="2" indent="-171450">
              <a:spcBef>
                <a:spcPct val="20000"/>
              </a:spcBef>
              <a:buFont typeface="Arial"/>
              <a:buChar char="•"/>
            </a:pPr>
            <a:r>
              <a:rPr lang="en-US" b="1" i="1"/>
              <a:t>Design Review September 30</a:t>
            </a:r>
            <a:endParaRPr lang="en-US"/>
          </a:p>
          <a:p>
            <a:pPr marL="1085850" lvl="2" indent="-171450">
              <a:spcBef>
                <a:spcPct val="20000"/>
              </a:spcBef>
              <a:buFont typeface="Arial"/>
              <a:buChar char="•"/>
            </a:pPr>
            <a:r>
              <a:rPr lang="en-US" b="1" i="1"/>
              <a:t>Final Presentation December 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63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Jackie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8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34060-6132-4B8B-8B22-FF0A6A4F4F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3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438400"/>
            <a:ext cx="7391400" cy="1023257"/>
          </a:xfrm>
          <a:prstGeom prst="rect">
            <a:avLst/>
          </a:prstGeom>
        </p:spPr>
      </p:pic>
      <p:pic>
        <p:nvPicPr>
          <p:cNvPr id="5" name="Picture 4" descr="UCwCampusesRev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91000"/>
            <a:ext cx="5029200" cy="9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7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79805-7B2C-4F44-9F5B-F39C70E9B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1A18-5F2B-46B9-AED8-FE915515A2D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8D3CB0-4091-48A7-A102-62727AD5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46E37-948F-48C6-A9C1-63FB465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954B-FF59-4840-8926-BD44F9468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86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01B2-EF8A-465A-AA72-BCB87A37B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13744-60D7-4B13-AAE8-182B68C61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0C7B6-CDBB-4B11-B79B-F0918BC14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4822F-36E8-4656-AF76-72F8BCCB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1A18-5F2B-46B9-AED8-FE915515A2D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5178CF-AE11-42CF-B7E3-437D571A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C06F02-C218-471A-83E8-B66CA45C7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954B-FF59-4840-8926-BD44F9468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6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01DC-D759-481E-9CDE-C591820D4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EA06-156B-4C4B-97E7-D57746FF0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300C1-6A50-4B1E-95D8-24287E67C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BA05A-5078-4931-9650-33336CF3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1A18-5F2B-46B9-AED8-FE915515A2D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64501-F90D-4AB2-BB4D-DB8B86D62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3626E-0FBD-45CE-8C58-E36DD6F4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5954B-FF59-4840-8926-BD44F9468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14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5807075"/>
            <a:ext cx="2133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8070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/>
          <a:lstStyle/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FB43-BEAF-4970-A06C-24B01B76FA9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CCS Signature - Reverse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51379"/>
            <a:ext cx="2581774" cy="354221"/>
          </a:xfrm>
          <a:prstGeom prst="rect">
            <a:avLst/>
          </a:prstGeom>
        </p:spPr>
      </p:pic>
      <p:pic>
        <p:nvPicPr>
          <p:cNvPr id="12" name="Picture 11" descr="UCwCampusesRev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6283472"/>
            <a:ext cx="2209801" cy="4221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4" r:id="rId7"/>
    <p:sldLayoutId id="2147483662" r:id="rId8"/>
    <p:sldLayoutId id="2147483663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9768A-C702-4FD0-B7AF-53BEB45E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618E-1E75-4EDC-8EF7-3167BC481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0F864-AF24-4120-951C-E20695716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1A18-5F2B-46B9-AED8-FE915515A2D7}" type="datetimeFigureOut">
              <a:rPr lang="en-US" smtClean="0"/>
              <a:t>12/4/2020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BBEA2-6BA8-4351-A129-A4C002F99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BA261-522C-478C-9504-AD10DF1CC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5954B-FF59-4840-8926-BD44F9468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5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ingiverse.com/thing:3992150" TargetMode="External"/><Relationship Id="rId13" Type="http://schemas.openxmlformats.org/officeDocument/2006/relationships/hyperlink" Target="https://medium.com/@alishbai734/inverse-kinematics-in-robotics-using-reinforcement-learning-2c252980b4cf" TargetMode="External"/><Relationship Id="rId3" Type="http://schemas.openxmlformats.org/officeDocument/2006/relationships/hyperlink" Target="https://www.padtinc.com/blog/rapid-prototyping-technology-animations/" TargetMode="External"/><Relationship Id="rId7" Type="http://schemas.openxmlformats.org/officeDocument/2006/relationships/hyperlink" Target="https://www.zecloud.fr/poppyrate/" TargetMode="External"/><Relationship Id="rId12" Type="http://schemas.openxmlformats.org/officeDocument/2006/relationships/hyperlink" Target="https://hobbyking.com/en_us/towerpro-mg996r-10kg-servo-10kg-0-20sec-55g.html?utm_source=google&amp;utm_medium=cpc&amp;utm_campaign=google_us_shopping&amp;countrycode=US&amp;gclid=Cj0KCQiAqo3-BRDoARIsAE5vnaJfimxSPHq6c52fCzs0MVLV4TwX1GYWuzfw8CVrlmvR9uMxw8tHt0IaAqD3EALw_wcB&amp;gclsrc=aw.ds" TargetMode="External"/><Relationship Id="rId2" Type="http://schemas.openxmlformats.org/officeDocument/2006/relationships/hyperlink" Target="https://creality3d.shop/products/creality-ender-3-3d-printer-economic-ender-diy-kits-with-resume-printing-function-v-slot-prusa-i3-220x220x250mm?gclid=Cj0KCQiAqo3-BRDoARIsAE5vnaJF415EyVNOBsP9v3sdu5xXf5CWQqtA_wiSVrmKVQMv7ETgrtNz-OIaAs5ZEALw_wcB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oppy-project.org/en/" TargetMode="External"/><Relationship Id="rId11" Type="http://schemas.openxmlformats.org/officeDocument/2006/relationships/hyperlink" Target="https://www.robotshop.com/en/herkulex-drs-0101-robot-servo.html" TargetMode="External"/><Relationship Id="rId5" Type="http://schemas.openxmlformats.org/officeDocument/2006/relationships/hyperlink" Target="https://3dprint.com/176233/sinterit-powder-sieve-lisa/" TargetMode="External"/><Relationship Id="rId10" Type="http://schemas.openxmlformats.org/officeDocument/2006/relationships/hyperlink" Target="https://www.robotis.us/dynamixel-mx-28at/#gallery-1" TargetMode="External"/><Relationship Id="rId4" Type="http://schemas.openxmlformats.org/officeDocument/2006/relationships/hyperlink" Target="https://www.projectorscreenstore.com/3d-magic-pen-filament-roll-white-980-ft-roll.html" TargetMode="External"/><Relationship Id="rId9" Type="http://schemas.openxmlformats.org/officeDocument/2006/relationships/hyperlink" Target="https://www.softbankrobotics.com/emea/en/nao" TargetMode="External"/><Relationship Id="rId14" Type="http://schemas.openxmlformats.org/officeDocument/2006/relationships/hyperlink" Target="https://www.simplilearn.com/keras-vs-tensorflow-vs-pytorch-article#:~:text=TensorFlow%20is%20an%20open%2Dsourced,because%20it's%20built%2Din%20Pyth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40000" y="313237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>
                <a:ea typeface="ＭＳ Ｐゴシック"/>
                <a:cs typeface="Arial"/>
              </a:rPr>
              <a:t>Requirements Presentation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266700" y="1044125"/>
            <a:ext cx="8382000" cy="458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altLang="ja-JP">
                <a:ea typeface="ＭＳ Ｐゴシック"/>
              </a:rPr>
              <a:t>Digital Copycat</a:t>
            </a:r>
            <a:endParaRPr lang="en-US" altLang="ja-JP">
              <a:ea typeface="ＭＳ Ｐゴシック" pitchFamily="34" charset="-128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en-US" altLang="en-US" sz="1600">
                <a:ea typeface="ＭＳ Ｐゴシック"/>
              </a:rPr>
              <a:t>Nicholas Byers (EE)</a:t>
            </a:r>
            <a:endParaRPr lang="en-US" altLang="en-US" sz="1600">
              <a:ea typeface="ＭＳ Ｐゴシック" pitchFamily="34" charset="-128"/>
            </a:endParaRPr>
          </a:p>
          <a:p>
            <a:pPr algn="ctr">
              <a:lnSpc>
                <a:spcPct val="160000"/>
              </a:lnSpc>
              <a:buNone/>
            </a:pPr>
            <a:r>
              <a:rPr lang="en-US" sz="1600">
                <a:ea typeface="ＭＳ Ｐゴシック"/>
              </a:rPr>
              <a:t>Emily Feller (CE)</a:t>
            </a:r>
          </a:p>
          <a:p>
            <a:pPr algn="ctr">
              <a:lnSpc>
                <a:spcPct val="160000"/>
              </a:lnSpc>
              <a:buNone/>
            </a:pPr>
            <a:r>
              <a:rPr lang="en-US" sz="1600">
                <a:ea typeface="ＭＳ Ｐゴシック"/>
              </a:rPr>
              <a:t>Peter Garate (EE)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altLang="en-US" sz="1600">
                <a:ea typeface="ＭＳ Ｐゴシック"/>
              </a:rPr>
              <a:t>Benjamin Martinez (CE)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altLang="en-US" sz="1600">
                <a:ea typeface="ＭＳ Ｐゴシック"/>
              </a:rPr>
              <a:t>Ayana Rodgers (DASE)</a:t>
            </a:r>
          </a:p>
          <a:p>
            <a:pPr algn="ctr">
              <a:lnSpc>
                <a:spcPct val="160000"/>
              </a:lnSpc>
              <a:buNone/>
            </a:pPr>
            <a:r>
              <a:rPr lang="en-US" sz="1600">
                <a:ea typeface="ＭＳ Ｐゴシック"/>
              </a:rPr>
              <a:t>Jacqueline Wrobel (EE)</a:t>
            </a:r>
          </a:p>
          <a:p>
            <a:pPr algn="ctr">
              <a:buNone/>
            </a:pPr>
            <a:endParaRPr lang="en-US" sz="1600">
              <a:ea typeface="ＭＳ Ｐゴシック"/>
            </a:endParaRPr>
          </a:p>
          <a:p>
            <a:pPr marL="0" indent="0" algn="ctr">
              <a:buNone/>
            </a:pPr>
            <a:r>
              <a:rPr lang="en-US" altLang="en-US" sz="1600">
                <a:ea typeface="ＭＳ Ｐゴシック"/>
              </a:rPr>
              <a:t>Dr. Adham Atyabi (Sponsor)</a:t>
            </a:r>
          </a:p>
          <a:p>
            <a:pPr marL="0" indent="0" algn="ctr">
              <a:buNone/>
            </a:pPr>
            <a:r>
              <a:rPr lang="en-US" altLang="en-US" sz="1600">
                <a:ea typeface="ＭＳ Ｐゴシック"/>
              </a:rPr>
              <a:t>Professor William Michael (Faculty Advisor) 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en-US" sz="1600">
                <a:ea typeface="ＭＳ Ｐゴシック"/>
              </a:rPr>
              <a:t>4 December 2020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CB93-2FB6-4116-A121-E5E1F672447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670" y="299449"/>
            <a:ext cx="2949575" cy="441325"/>
          </a:xfrm>
        </p:spPr>
        <p:txBody>
          <a:bodyPr>
            <a:noAutofit/>
          </a:bodyPr>
          <a:lstStyle/>
          <a:p>
            <a:r>
              <a:rPr lang="en-US" sz="2800"/>
              <a:t>3D printing</a:t>
            </a:r>
          </a:p>
        </p:txBody>
      </p:sp>
      <p:pic>
        <p:nvPicPr>
          <p:cNvPr id="6" name="Picture Placeholder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6B25B69-2AF7-4312-8C23-AAF81F6815B3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939161" y="1160711"/>
            <a:ext cx="2574925" cy="2033587"/>
          </a:xfrm>
          <a:ln>
            <a:solidFill>
              <a:schemeClr val="tx1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0C2D4-C526-4FBF-BD22-EBAE22FE14C1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7416" y="1250791"/>
            <a:ext cx="3639052" cy="4352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200">
                <a:latin typeface="+mn-lt"/>
              </a:rPr>
              <a:t>Fused Deposition Modeling (FDM) </a:t>
            </a:r>
            <a:endParaRPr lang="en-US"/>
          </a:p>
          <a:p>
            <a:pPr marL="0" indent="0">
              <a:buNone/>
            </a:pPr>
            <a:r>
              <a:rPr lang="en-US" sz="1200">
                <a:latin typeface="+mn-lt"/>
              </a:rPr>
              <a:t>                    -vs-</a:t>
            </a:r>
          </a:p>
          <a:p>
            <a:pPr marL="0" indent="0">
              <a:buNone/>
            </a:pPr>
            <a:r>
              <a:rPr lang="en-US" sz="1200">
                <a:latin typeface="+mn-lt"/>
              </a:rPr>
              <a:t>Selective Laser Sintering (SLS)</a:t>
            </a:r>
          </a:p>
          <a:p>
            <a:pPr marL="0" indent="0">
              <a:buNone/>
            </a:pPr>
            <a:endParaRPr lang="en-US" sz="1200">
              <a:latin typeface="+mn-lt"/>
            </a:endParaRPr>
          </a:p>
          <a:p>
            <a:pPr marL="0" indent="0">
              <a:buNone/>
            </a:pPr>
            <a:endParaRPr lang="en-US" sz="1200">
              <a:latin typeface="+mn-lt"/>
            </a:endParaRPr>
          </a:p>
          <a:p>
            <a:r>
              <a:rPr lang="en-US" sz="1200">
                <a:latin typeface="+mn-lt"/>
              </a:rPr>
              <a:t>Filament/Powder Material</a:t>
            </a:r>
          </a:p>
          <a:p>
            <a:pPr lvl="1"/>
            <a:r>
              <a:rPr lang="en-US" sz="1200">
                <a:latin typeface="+mn-lt"/>
              </a:rPr>
              <a:t>PLA – Polylactic Acid</a:t>
            </a:r>
          </a:p>
          <a:p>
            <a:pPr lvl="1"/>
            <a:r>
              <a:rPr lang="en-US" sz="1200">
                <a:latin typeface="+mn-lt"/>
              </a:rPr>
              <a:t>PETG – Polyethylene Terephthalate Glycol</a:t>
            </a:r>
          </a:p>
          <a:p>
            <a:pPr lvl="1"/>
            <a:r>
              <a:rPr lang="en-US" sz="1200">
                <a:latin typeface="+mn-lt"/>
              </a:rPr>
              <a:t>Polyamide – Glass Filled Nylon</a:t>
            </a:r>
          </a:p>
          <a:p>
            <a:pPr marL="0" indent="0">
              <a:buNone/>
            </a:pPr>
            <a:endParaRPr lang="en-US" sz="1200">
              <a:latin typeface="+mn-lt"/>
            </a:endParaRPr>
          </a:p>
          <a:p>
            <a:pPr marL="0" indent="0">
              <a:buNone/>
            </a:pPr>
            <a:endParaRPr lang="en-US" sz="1200">
              <a:latin typeface="+mn-lt"/>
            </a:endParaRPr>
          </a:p>
          <a:p>
            <a:r>
              <a:rPr lang="en-US" sz="1200">
                <a:latin typeface="+mn-lt"/>
              </a:rPr>
              <a:t>Method</a:t>
            </a:r>
          </a:p>
          <a:p>
            <a:pPr lvl="1"/>
            <a:r>
              <a:rPr lang="en-US" sz="1200">
                <a:latin typeface="+mn-lt"/>
              </a:rPr>
              <a:t>Print with personal printer</a:t>
            </a:r>
          </a:p>
          <a:p>
            <a:pPr lvl="1"/>
            <a:r>
              <a:rPr lang="en-US" sz="1200">
                <a:latin typeface="+mn-lt"/>
              </a:rPr>
              <a:t>Use Additive Manufacturing Lab on campus</a:t>
            </a:r>
          </a:p>
          <a:p>
            <a:pPr lvl="1"/>
            <a:r>
              <a:rPr lang="en-US" sz="1200">
                <a:latin typeface="+mn-lt"/>
              </a:rPr>
              <a:t>Order through online business</a:t>
            </a:r>
          </a:p>
        </p:txBody>
      </p:sp>
      <p:pic>
        <p:nvPicPr>
          <p:cNvPr id="8" name="Picture 7" descr="A picture containing sky&#10;&#10;Description automatically generated">
            <a:extLst>
              <a:ext uri="{FF2B5EF4-FFF2-40B4-BE49-F238E27FC236}">
                <a16:creationId xmlns:a16="http://schemas.microsoft.com/office/drawing/2014/main" id="{CD571E6E-FD70-400E-AEE9-4BEA1733D8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8870" r="14398" b="8761"/>
          <a:stretch/>
        </p:blipFill>
        <p:spPr>
          <a:xfrm>
            <a:off x="3579019" y="1156872"/>
            <a:ext cx="1850994" cy="2037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7C9E3-2217-4768-83C1-8B43FBDDCB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9" t="6562" r="16324" b="6346"/>
          <a:stretch/>
        </p:blipFill>
        <p:spPr>
          <a:xfrm>
            <a:off x="3973416" y="3542533"/>
            <a:ext cx="1246654" cy="1606460"/>
          </a:xfrm>
          <a:prstGeom prst="rect">
            <a:avLst/>
          </a:prstGeom>
        </p:spPr>
      </p:pic>
      <p:pic>
        <p:nvPicPr>
          <p:cNvPr id="12" name="Picture 11" descr="A picture containing indoor, pan&#10;&#10;Description automatically generated">
            <a:extLst>
              <a:ext uri="{FF2B5EF4-FFF2-40B4-BE49-F238E27FC236}">
                <a16:creationId xmlns:a16="http://schemas.microsoft.com/office/drawing/2014/main" id="{D67DA216-05A4-4C74-BEF9-93A5E682DB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161" y="3544003"/>
            <a:ext cx="2574998" cy="17149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6CB277-9B65-4852-AA9B-AC1CA8E191EA}"/>
              </a:ext>
            </a:extLst>
          </p:cNvPr>
          <p:cNvSpPr txBox="1"/>
          <p:nvPr/>
        </p:nvSpPr>
        <p:spPr>
          <a:xfrm>
            <a:off x="5367211" y="3109322"/>
            <a:ext cx="3360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EA9EFE-83B2-4197-B255-D631BAFDD853}"/>
              </a:ext>
            </a:extLst>
          </p:cNvPr>
          <p:cNvSpPr txBox="1"/>
          <p:nvPr/>
        </p:nvSpPr>
        <p:spPr>
          <a:xfrm>
            <a:off x="8514159" y="3109322"/>
            <a:ext cx="33600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[2]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AF161-1AD3-4AD1-86AE-D8624027C97C}"/>
              </a:ext>
            </a:extLst>
          </p:cNvPr>
          <p:cNvSpPr txBox="1"/>
          <p:nvPr/>
        </p:nvSpPr>
        <p:spPr>
          <a:xfrm>
            <a:off x="5371863" y="5178200"/>
            <a:ext cx="3313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[3]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F34F6-8034-4997-A44C-A60811D48EEB}"/>
              </a:ext>
            </a:extLst>
          </p:cNvPr>
          <p:cNvSpPr txBox="1"/>
          <p:nvPr/>
        </p:nvSpPr>
        <p:spPr>
          <a:xfrm>
            <a:off x="8514159" y="5178200"/>
            <a:ext cx="33135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646707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E94097-FFC3-47AD-905E-3D112A98F4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1475" y="360286"/>
            <a:ext cx="2949575" cy="398463"/>
          </a:xfrm>
        </p:spPr>
        <p:txBody>
          <a:bodyPr>
            <a:noAutofit/>
          </a:bodyPr>
          <a:lstStyle/>
          <a:p>
            <a:r>
              <a:rPr lang="en-US" sz="2800"/>
              <a:t>Servos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5ABF601-333C-4C65-8D76-B008437621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9955" y="1751807"/>
            <a:ext cx="1216523" cy="3984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err="1">
                <a:latin typeface="+mn-lt"/>
              </a:rPr>
              <a:t>Dynamixel</a:t>
            </a:r>
            <a:endParaRPr lang="en-US" sz="1600">
              <a:latin typeface="+mn-lt"/>
            </a:endParaRPr>
          </a:p>
        </p:txBody>
      </p:sp>
      <p:pic>
        <p:nvPicPr>
          <p:cNvPr id="9" name="Picture 8" descr="A picture containing camera&#10;&#10;Description automatically generated">
            <a:extLst>
              <a:ext uri="{FF2B5EF4-FFF2-40B4-BE49-F238E27FC236}">
                <a16:creationId xmlns:a16="http://schemas.microsoft.com/office/drawing/2014/main" id="{5A230DAF-59B5-4B6C-9CA7-21F850B66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" t="1170" r="1133" b="567"/>
          <a:stretch/>
        </p:blipFill>
        <p:spPr>
          <a:xfrm>
            <a:off x="371475" y="2436019"/>
            <a:ext cx="2043789" cy="2549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ADD73-961D-4F3E-B3CF-B8E8C36F5943}"/>
              </a:ext>
            </a:extLst>
          </p:cNvPr>
          <p:cNvSpPr txBox="1"/>
          <p:nvPr/>
        </p:nvSpPr>
        <p:spPr>
          <a:xfrm>
            <a:off x="2411312" y="4820597"/>
            <a:ext cx="2941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[9]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30973BF-24BC-40EB-ADDC-7F1B0B5784E3}"/>
              </a:ext>
            </a:extLst>
          </p:cNvPr>
          <p:cNvSpPr txBox="1">
            <a:spLocks/>
          </p:cNvSpPr>
          <p:nvPr/>
        </p:nvSpPr>
        <p:spPr>
          <a:xfrm>
            <a:off x="3726356" y="1751386"/>
            <a:ext cx="1110824" cy="33193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/>
              <a:t>HerkuleX</a:t>
            </a:r>
            <a:endParaRPr lang="en-US"/>
          </a:p>
        </p:txBody>
      </p:sp>
      <p:pic>
        <p:nvPicPr>
          <p:cNvPr id="13" name="Picture 12" descr="A picture containing camera&#10;&#10;Description automatically generated">
            <a:extLst>
              <a:ext uri="{FF2B5EF4-FFF2-40B4-BE49-F238E27FC236}">
                <a16:creationId xmlns:a16="http://schemas.microsoft.com/office/drawing/2014/main" id="{5AA58451-EC1A-4B32-923A-A17B7F399B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8" t="12815" r="22384" b="9516"/>
          <a:stretch/>
        </p:blipFill>
        <p:spPr>
          <a:xfrm>
            <a:off x="3270458" y="2436018"/>
            <a:ext cx="2022621" cy="25495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F4AA34-FB4A-45F4-B5F8-EA029A8D57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t="5925" r="13847" b="7609"/>
          <a:stretch/>
        </p:blipFill>
        <p:spPr>
          <a:xfrm>
            <a:off x="6152226" y="2436019"/>
            <a:ext cx="2620300" cy="2546162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23570C1-5074-4E37-9B67-2FEC2424924C}"/>
              </a:ext>
            </a:extLst>
          </p:cNvPr>
          <p:cNvSpPr txBox="1">
            <a:spLocks/>
          </p:cNvSpPr>
          <p:nvPr/>
        </p:nvSpPr>
        <p:spPr>
          <a:xfrm>
            <a:off x="6987990" y="1751386"/>
            <a:ext cx="948771" cy="33193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err="1"/>
              <a:t>TowerPro</a:t>
            </a:r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5CA6A6-E5ED-4705-9466-415A5BBA2BF5}"/>
              </a:ext>
            </a:extLst>
          </p:cNvPr>
          <p:cNvSpPr txBox="1"/>
          <p:nvPr/>
        </p:nvSpPr>
        <p:spPr>
          <a:xfrm>
            <a:off x="5290568" y="4820597"/>
            <a:ext cx="3142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[10]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72F855-B285-4642-BB7A-94DA55E9144A}"/>
              </a:ext>
            </a:extLst>
          </p:cNvPr>
          <p:cNvSpPr txBox="1"/>
          <p:nvPr/>
        </p:nvSpPr>
        <p:spPr>
          <a:xfrm>
            <a:off x="8482648" y="4820598"/>
            <a:ext cx="31426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89776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EBE-5B00-4E87-A5C7-0CCBC752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41" y="2360"/>
            <a:ext cx="4945248" cy="1148672"/>
          </a:xfrm>
        </p:spPr>
        <p:txBody>
          <a:bodyPr>
            <a:normAutofit/>
          </a:bodyPr>
          <a:lstStyle/>
          <a:p>
            <a:r>
              <a:rPr lang="en-US" sz="3000">
                <a:ea typeface="+mj-lt"/>
                <a:cs typeface="+mj-lt"/>
              </a:rPr>
              <a:t>Optical Tracking Cameras</a:t>
            </a:r>
            <a:endParaRPr lang="en-US" sz="3000"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476DF-961D-4DBE-96D0-25B5C24A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7" descr="A picture containing indoor, computer, monitor, computer&#10;&#10;Description automatically generated">
            <a:extLst>
              <a:ext uri="{FF2B5EF4-FFF2-40B4-BE49-F238E27FC236}">
                <a16:creationId xmlns:a16="http://schemas.microsoft.com/office/drawing/2014/main" id="{C36DFA37-33FC-4B8A-B385-E812C99C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511" y="4623899"/>
            <a:ext cx="4893060" cy="1444783"/>
          </a:xfrm>
          <a:prstGeom prst="rect">
            <a:avLst/>
          </a:prstGeom>
        </p:spPr>
      </p:pic>
      <p:pic>
        <p:nvPicPr>
          <p:cNvPr id="8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036136-A2BD-4416-A3BF-9845CCB4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674" y="2921078"/>
            <a:ext cx="2609660" cy="1506462"/>
          </a:xfrm>
          <a:prstGeom prst="rect">
            <a:avLst/>
          </a:prstGeom>
        </p:spPr>
      </p:pic>
      <p:pic>
        <p:nvPicPr>
          <p:cNvPr id="9" name="Picture 9" descr="A picture containing skiing, photo, snow, person&#10;&#10;Description automatically generated">
            <a:extLst>
              <a:ext uri="{FF2B5EF4-FFF2-40B4-BE49-F238E27FC236}">
                <a16:creationId xmlns:a16="http://schemas.microsoft.com/office/drawing/2014/main" id="{106FF860-27FD-4F6A-AA89-EB2B8C8CB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106" y="1107098"/>
            <a:ext cx="1666875" cy="1647825"/>
          </a:xfrm>
          <a:prstGeom prst="rect">
            <a:avLst/>
          </a:prstGeom>
        </p:spPr>
      </p:pic>
      <p:pic>
        <p:nvPicPr>
          <p:cNvPr id="10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0B36EE74-3C8D-4BB1-A1D2-2F5FDDB9F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790" y="1531422"/>
            <a:ext cx="1095375" cy="80010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29D445DC-774F-6140-9C93-D5F12CF072BF}"/>
              </a:ext>
            </a:extLst>
          </p:cNvPr>
          <p:cNvSpPr txBox="1">
            <a:spLocks noChangeArrowheads="1"/>
          </p:cNvSpPr>
          <p:nvPr/>
        </p:nvSpPr>
        <p:spPr>
          <a:xfrm>
            <a:off x="902666" y="1157379"/>
            <a:ext cx="4406487" cy="291617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en-US" sz="1700">
                <a:latin typeface="Arial"/>
                <a:ea typeface="ＭＳ Ｐゴシック"/>
              </a:rPr>
              <a:t>Markers used to track joint movement</a:t>
            </a:r>
          </a:p>
          <a:p>
            <a:pPr lvl="1"/>
            <a:r>
              <a:rPr lang="en-US" altLang="en-US" sz="1700">
                <a:latin typeface="Arial"/>
                <a:ea typeface="ＭＳ Ｐゴシック"/>
              </a:rPr>
              <a:t>Track absolute position over time</a:t>
            </a:r>
          </a:p>
          <a:p>
            <a:pPr marL="0" indent="0">
              <a:buNone/>
            </a:pPr>
            <a:endParaRPr lang="en-US" altLang="en-US" sz="17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700">
                <a:latin typeface="Arial"/>
                <a:ea typeface="ＭＳ Ｐゴシック"/>
              </a:rPr>
              <a:t>Software considerations</a:t>
            </a:r>
            <a:endParaRPr lang="en-US" altLang="en-US" sz="1700">
              <a:latin typeface="Arial"/>
              <a:ea typeface="ＭＳ Ｐゴシック" pitchFamily="34" charset="-128"/>
            </a:endParaRPr>
          </a:p>
          <a:p>
            <a:pPr lvl="1"/>
            <a:r>
              <a:rPr lang="en-US" altLang="en-US" sz="1700">
                <a:latin typeface="Arial"/>
                <a:ea typeface="ＭＳ Ｐゴシック"/>
                <a:cs typeface="Arial"/>
              </a:rPr>
              <a:t>Camera SDK</a:t>
            </a:r>
          </a:p>
          <a:p>
            <a:pPr lvl="1"/>
            <a:r>
              <a:rPr lang="en-US" altLang="en-US" sz="1700">
                <a:latin typeface="Arial"/>
                <a:ea typeface="ＭＳ Ｐゴシック"/>
                <a:cs typeface="Arial"/>
              </a:rPr>
              <a:t>Motive: Tracker</a:t>
            </a:r>
          </a:p>
          <a:p>
            <a:pPr marL="457200" lvl="1" indent="0">
              <a:buNone/>
            </a:pPr>
            <a:endParaRPr lang="en-US" altLang="en-US" sz="1700">
              <a:latin typeface="Arial"/>
              <a:ea typeface="ＭＳ Ｐゴシック"/>
              <a:cs typeface="Arial"/>
            </a:endParaRPr>
          </a:p>
          <a:p>
            <a:pPr marL="285750"/>
            <a:r>
              <a:rPr lang="en-US" altLang="en-US" sz="1700">
                <a:latin typeface="Arial"/>
                <a:ea typeface="ＭＳ Ｐゴシック"/>
                <a:cs typeface="Arial"/>
              </a:rPr>
              <a:t>Data format considerations:</a:t>
            </a:r>
            <a:endParaRPr lang="en-US" altLang="en-US" sz="1700">
              <a:latin typeface="Arial"/>
              <a:ea typeface="ＭＳ Ｐゴシック" pitchFamily="34" charset="-128"/>
              <a:cs typeface="Arial"/>
            </a:endParaRPr>
          </a:p>
          <a:p>
            <a:pPr lvl="1"/>
            <a:r>
              <a:rPr lang="en-US" altLang="en-US" sz="1700">
                <a:latin typeface="Arial"/>
                <a:ea typeface="ＭＳ Ｐゴシック"/>
                <a:cs typeface="Arial"/>
              </a:rPr>
              <a:t>Mocap data</a:t>
            </a:r>
          </a:p>
          <a:p>
            <a:pPr lvl="1"/>
            <a:r>
              <a:rPr lang="en-US" altLang="en-US" sz="1700">
                <a:latin typeface="Arial"/>
                <a:ea typeface="ＭＳ Ｐゴシック"/>
                <a:cs typeface="Arial"/>
              </a:rPr>
              <a:t>2D &amp; 3D reconstruction</a:t>
            </a:r>
          </a:p>
          <a:p>
            <a:pPr lvl="1"/>
            <a:r>
              <a:rPr lang="en-US" altLang="en-US" sz="1700">
                <a:latin typeface="Arial"/>
                <a:ea typeface="ＭＳ Ｐゴシック"/>
                <a:cs typeface="Arial"/>
              </a:rPr>
              <a:t>Markers &amp; Labeling</a:t>
            </a:r>
            <a:endParaRPr lang="en-US" altLang="en-US" sz="1700">
              <a:ea typeface="ＭＳ Ｐゴシック" pitchFamily="34" charset="-128"/>
              <a:cs typeface="Arial"/>
            </a:endParaRPr>
          </a:p>
          <a:p>
            <a:pPr marL="457200" lvl="1" indent="0">
              <a:buNone/>
            </a:pPr>
            <a:endParaRPr lang="en-US" altLang="en-US" sz="1800">
              <a:latin typeface="Arial"/>
              <a:ea typeface="ＭＳ Ｐゴシック" pitchFamily="34" charset="-128"/>
              <a:cs typeface="Arial"/>
            </a:endParaRPr>
          </a:p>
          <a:p>
            <a:pPr marL="285750"/>
            <a:endParaRPr lang="en-US" altLang="en-US" sz="1800">
              <a:ea typeface="ＭＳ Ｐゴシック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760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C966-41E1-4350-B3F3-68A585E4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 fontScale="90000"/>
          </a:bodyPr>
          <a:lstStyle/>
          <a:p>
            <a:r>
              <a:rPr lang="en-US">
                <a:cs typeface="Times New Roman"/>
              </a:rPr>
              <a:t>Software Requirements To Focus 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694EF3-9368-4EAA-8333-2A348FC8E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Python 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B4A7B-062C-4611-80F1-BC30C749C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F32AC94-5D17-4E2F-9388-DDCFBB9B56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15932717"/>
              </p:ext>
            </p:extLst>
          </p:nvPr>
        </p:nvGraphicFramePr>
        <p:xfrm>
          <a:off x="457200" y="1600199"/>
          <a:ext cx="3186624" cy="3547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956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192F-5096-46F0-BC25-F4DBE9E0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Software Requirements (cont.)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94E81-D321-4BCE-9C34-98AF0510D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</a:rPr>
              <a:t>Must use Machine/Deep Learning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Be able to preprocess input data</a:t>
            </a:r>
          </a:p>
          <a:p>
            <a:r>
              <a:rPr lang="en-US">
                <a:latin typeface="Arial"/>
              </a:rPr>
              <a:t>Be able to train using learning models</a:t>
            </a:r>
          </a:p>
          <a:p>
            <a:r>
              <a:rPr lang="en-US">
                <a:latin typeface="Arial"/>
              </a:rPr>
              <a:t>Store learning data</a:t>
            </a:r>
          </a:p>
          <a:p>
            <a:r>
              <a:rPr lang="en-US">
                <a:latin typeface="Arial"/>
              </a:rPr>
              <a:t>Deploy that data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474D4-D4DA-4ADA-A569-2F7D1EC9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25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B7925-61C7-4ACF-B451-10116A163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Requirements of Machine Learning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46AE-144B-4160-806A-DDFE6649E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8277"/>
            <a:ext cx="8229600" cy="469277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>
                <a:latin typeface="Arial"/>
              </a:rPr>
              <a:t>Successful and optimal use of machine learning requires certain hardware</a:t>
            </a:r>
            <a:endParaRPr lang="en-US"/>
          </a:p>
          <a:p>
            <a:r>
              <a:rPr lang="en-US">
                <a:latin typeface="Arial"/>
              </a:rPr>
              <a:t>GPU</a:t>
            </a:r>
          </a:p>
          <a:p>
            <a:pPr lvl="1"/>
            <a:r>
              <a:rPr lang="en-US">
                <a:latin typeface="Arial"/>
                <a:cs typeface="Arial"/>
              </a:rPr>
              <a:t>Cost/performance, memory, cooling</a:t>
            </a:r>
          </a:p>
          <a:p>
            <a:r>
              <a:rPr lang="en-US">
                <a:latin typeface="Arial"/>
              </a:rPr>
              <a:t>RAM</a:t>
            </a:r>
          </a:p>
          <a:p>
            <a:pPr lvl="1"/>
            <a:r>
              <a:rPr lang="en-US">
                <a:latin typeface="Arial"/>
                <a:cs typeface="Arial"/>
              </a:rPr>
              <a:t>Size, not speed</a:t>
            </a:r>
            <a:endParaRPr lang="en-US">
              <a:latin typeface="Arial"/>
            </a:endParaRPr>
          </a:p>
          <a:p>
            <a:r>
              <a:rPr lang="en-US">
                <a:latin typeface="Arial"/>
              </a:rPr>
              <a:t>CPU</a:t>
            </a:r>
          </a:p>
          <a:p>
            <a:pPr lvl="1"/>
            <a:r>
              <a:rPr lang="en-US">
                <a:latin typeface="Arial"/>
              </a:rPr>
              <a:t>Supports GPUs</a:t>
            </a:r>
          </a:p>
          <a:p>
            <a:pPr lvl="1"/>
            <a:r>
              <a:rPr lang="en-US">
                <a:latin typeface="Arial"/>
                <a:cs typeface="Arial"/>
              </a:rPr>
              <a:t>Impact of performance depends on preprocessing strategy</a:t>
            </a:r>
          </a:p>
          <a:p>
            <a:r>
              <a:rPr lang="en-US">
                <a:latin typeface="Arial"/>
              </a:rPr>
              <a:t>Hard Drive</a:t>
            </a:r>
          </a:p>
          <a:p>
            <a:pPr lvl="1"/>
            <a:r>
              <a:rPr lang="en-US">
                <a:latin typeface="Arial"/>
              </a:rPr>
              <a:t>Large and slow, possibly an SSD for productivity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endParaRPr lang="en-US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1B9D-D0FD-497A-9986-1522C3D0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2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34575-F1DD-4EC9-9559-33F33E288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>
                <a:cs typeface="Arial"/>
              </a:rPr>
              <a:t>Requirements of Machine Learning (Cont.)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EB681-C84E-4C58-9639-3D2221D31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Arial"/>
              </a:rPr>
              <a:t>Along with hardware capabilities, our use of ML will require some software components as well</a:t>
            </a:r>
          </a:p>
          <a:p>
            <a:r>
              <a:rPr lang="en-US">
                <a:latin typeface="Arial"/>
              </a:rPr>
              <a:t>Image processing </a:t>
            </a:r>
          </a:p>
          <a:p>
            <a:r>
              <a:rPr lang="en-US">
                <a:latin typeface="Arial"/>
              </a:rPr>
              <a:t>Machine Learning Libraries</a:t>
            </a:r>
          </a:p>
          <a:p>
            <a:pPr lvl="1"/>
            <a:r>
              <a:rPr lang="en-US">
                <a:latin typeface="Arial"/>
              </a:rPr>
              <a:t>TensorFlow</a:t>
            </a:r>
          </a:p>
          <a:p>
            <a:pPr lvl="1"/>
            <a:r>
              <a:rPr lang="en-US">
                <a:latin typeface="Arial"/>
              </a:rPr>
              <a:t>Pytorch</a:t>
            </a:r>
          </a:p>
          <a:p>
            <a:pPr lvl="1"/>
            <a:r>
              <a:rPr lang="en-US">
                <a:latin typeface="Arial"/>
                <a:cs typeface="Arial"/>
              </a:rPr>
              <a:t>Pypot</a:t>
            </a:r>
          </a:p>
          <a:p>
            <a:endParaRPr lang="en-US"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0DC23-064C-4933-9C0A-C217807D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35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26221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ea typeface="ＭＳ Ｐゴシック" pitchFamily="34" charset="-128"/>
              </a:rPr>
              <a:t>Issues</a:t>
            </a:r>
            <a:endParaRPr lang="en-US" altLang="en-US" sz="3200">
              <a:ea typeface="ＭＳ Ｐゴシック" pitchFamily="34" charset="-128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676400"/>
            <a:ext cx="8382000" cy="2667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sz="2400">
              <a:ea typeface="ＭＳ Ｐゴシック" pitchFamily="34" charset="-128"/>
            </a:endParaRPr>
          </a:p>
          <a:p>
            <a:endParaRPr lang="en-US" altLang="en-US" sz="1800">
              <a:ea typeface="ＭＳ Ｐゴシック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17</a:t>
            </a:fld>
            <a:endParaRPr lang="en-US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A797FFC-786D-4866-9F4E-63116EEFF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0866"/>
              </p:ext>
            </p:extLst>
          </p:nvPr>
        </p:nvGraphicFramePr>
        <p:xfrm>
          <a:off x="504887" y="1129052"/>
          <a:ext cx="7981826" cy="394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913">
                  <a:extLst>
                    <a:ext uri="{9D8B030D-6E8A-4147-A177-3AD203B41FA5}">
                      <a16:colId xmlns:a16="http://schemas.microsoft.com/office/drawing/2014/main" val="1599892516"/>
                    </a:ext>
                  </a:extLst>
                </a:gridCol>
                <a:gridCol w="3990913">
                  <a:extLst>
                    <a:ext uri="{9D8B030D-6E8A-4147-A177-3AD203B41FA5}">
                      <a16:colId xmlns:a16="http://schemas.microsoft.com/office/drawing/2014/main" val="3739423246"/>
                    </a:ext>
                  </a:extLst>
                </a:gridCol>
              </a:tblGrid>
              <a:tr h="549869">
                <a:tc>
                  <a:txBody>
                    <a:bodyPr/>
                    <a:lstStyle/>
                    <a:p>
                      <a:r>
                        <a:rPr lang="en-US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465636"/>
                  </a:ext>
                </a:extLst>
              </a:tr>
              <a:tr h="1180602">
                <a:tc>
                  <a:txBody>
                    <a:bodyPr/>
                    <a:lstStyle/>
                    <a:p>
                      <a:r>
                        <a:rPr lang="en-US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Our team has little to no experience with machine/deep learning. As this is a large part of our project, there will be a learning curve.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659907"/>
                  </a:ext>
                </a:extLst>
              </a:tr>
              <a:tr h="1018876">
                <a:tc>
                  <a:txBody>
                    <a:bodyPr/>
                    <a:lstStyle/>
                    <a:p>
                      <a:r>
                        <a:rPr lang="en-US"/>
                        <a:t>Software Development Kit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team is still searching for a suitable SDK. There is an option to create one as well.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541586"/>
                  </a:ext>
                </a:extLst>
              </a:tr>
              <a:tr h="1018876">
                <a:tc>
                  <a:txBody>
                    <a:bodyPr/>
                    <a:lstStyle/>
                    <a:p>
                      <a:r>
                        <a:rPr lang="en-US"/>
                        <a:t>Software Hardware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transfer of optical camera footage to correct software for the robot will be a long process that is new territory for the team.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92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7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221160" y="108710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ea typeface="ＭＳ Ｐゴシック" pitchFamily="34" charset="-128"/>
              </a:rPr>
              <a:t>Timeline</a:t>
            </a:r>
            <a:endParaRPr lang="en-US" altLang="en-US" sz="3200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1160" y="757113"/>
            <a:ext cx="7581900" cy="367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800"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rPr>
              <a:t>Planning Tool – Gantt Chart</a:t>
            </a:r>
            <a:endParaRPr lang="en-US" altLang="ja-JP" sz="1800"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  <a:p>
            <a:pPr lvl="1"/>
            <a:endParaRPr lang="en-US" altLang="en-US" sz="1800">
              <a:ea typeface="ＭＳ Ｐゴシック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18</a:t>
            </a:fld>
            <a:endParaRPr lang="en-US"/>
          </a:p>
        </p:txBody>
      </p:sp>
      <p:pic>
        <p:nvPicPr>
          <p:cNvPr id="6" name="Picture 6" descr="Graphical user interface, application, table, timeline&#10;&#10;Description automatically generated">
            <a:extLst>
              <a:ext uri="{FF2B5EF4-FFF2-40B4-BE49-F238E27FC236}">
                <a16:creationId xmlns:a16="http://schemas.microsoft.com/office/drawing/2014/main" id="{0FB03AE6-EEE9-4641-AF42-F2FB213F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28" y="1136439"/>
            <a:ext cx="8541253" cy="45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5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0480"/>
            <a:ext cx="2292834" cy="111114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altLang="en-US" sz="3500" b="0"/>
              <a:t>Draft Budget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E02667-53F5-40BE-B31F-494E1D770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35457"/>
              </p:ext>
            </p:extLst>
          </p:nvPr>
        </p:nvGraphicFramePr>
        <p:xfrm>
          <a:off x="2241467" y="430480"/>
          <a:ext cx="6412091" cy="5329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155">
                  <a:extLst>
                    <a:ext uri="{9D8B030D-6E8A-4147-A177-3AD203B41FA5}">
                      <a16:colId xmlns:a16="http://schemas.microsoft.com/office/drawing/2014/main" val="3508296261"/>
                    </a:ext>
                  </a:extLst>
                </a:gridCol>
                <a:gridCol w="1281975">
                  <a:extLst>
                    <a:ext uri="{9D8B030D-6E8A-4147-A177-3AD203B41FA5}">
                      <a16:colId xmlns:a16="http://schemas.microsoft.com/office/drawing/2014/main" val="652387016"/>
                    </a:ext>
                  </a:extLst>
                </a:gridCol>
                <a:gridCol w="1251653">
                  <a:extLst>
                    <a:ext uri="{9D8B030D-6E8A-4147-A177-3AD203B41FA5}">
                      <a16:colId xmlns:a16="http://schemas.microsoft.com/office/drawing/2014/main" val="2670180501"/>
                    </a:ext>
                  </a:extLst>
                </a:gridCol>
                <a:gridCol w="1439308">
                  <a:extLst>
                    <a:ext uri="{9D8B030D-6E8A-4147-A177-3AD203B41FA5}">
                      <a16:colId xmlns:a16="http://schemas.microsoft.com/office/drawing/2014/main" val="1235145116"/>
                    </a:ext>
                  </a:extLst>
                </a:gridCol>
              </a:tblGrid>
              <a:tr h="273653"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Item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Quantity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Cost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Total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extLst>
                  <a:ext uri="{0D108BD9-81ED-4DB2-BD59-A6C34878D82A}">
                    <a16:rowId xmlns:a16="http://schemas.microsoft.com/office/drawing/2014/main" val="370727533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Raspberry Pi Board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34.12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34.12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376060257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microSD card (32GB)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18.00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569745237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OptiTrack Camera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?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?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129335623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Markers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200.00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902618069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Ethernet Cable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481160205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Dynamixel U2D2 (USB2AX)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49.90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99.80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3330271888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USB Hub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54101801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Dynamixel MX-28AT (6pcs)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1,529.50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4588.50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3166972069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Dynamixel MX-28AT (servo)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239.90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239.90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329732845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Dynamixel MX-64AT (servo)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309.90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1239.60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2713743118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Dynamixel AX-12A (act)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44.90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89.80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824037180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HN07-N101 Horn &amp; Bearing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169.10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147571961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HN07-I101 Horn &amp; Bearing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14.10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169.20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3956848113"/>
                  </a:ext>
                </a:extLst>
              </a:tr>
              <a:tr h="216043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HN05-I101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15.40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61.60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4010157287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Cable (60 mm)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10.90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052593558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Cable (100 mm)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4194340864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Cable (140 mm)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12.90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707450245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Cable (200 mm)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14.40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14.40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4094572953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Filament (Glass Filled Nylon)  Kg/2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421947906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Steel Nozzle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9.99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2964426207"/>
                  </a:ext>
                </a:extLst>
              </a:tr>
              <a:tr h="259251"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Glue Sticks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9220" marR="59220" marT="29611" marB="29611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2.00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2958384325"/>
                  </a:ext>
                </a:extLst>
              </a:tr>
              <a:tr h="216043">
                <a:tc gridSpan="3">
                  <a:txBody>
                    <a:bodyPr/>
                    <a:lstStyle/>
                    <a:p>
                      <a:pPr marL="0" algn="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Total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fontAlgn="b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7050.68</a:t>
                      </a:r>
                      <a:endParaRPr lang="en-US" sz="15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169" marR="6169" marT="6169" marB="29611" anchor="b"/>
                </a:tc>
                <a:extLst>
                  <a:ext uri="{0D108BD9-81ED-4DB2-BD59-A6C34878D82A}">
                    <a16:rowId xmlns:a16="http://schemas.microsoft.com/office/drawing/2014/main" val="145649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698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D47FD-397D-4781-BA44-23D41C1353DE}"/>
              </a:ext>
            </a:extLst>
          </p:cNvPr>
          <p:cNvSpPr txBox="1"/>
          <p:nvPr/>
        </p:nvSpPr>
        <p:spPr>
          <a:xfrm>
            <a:off x="271153" y="449282"/>
            <a:ext cx="322810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ea typeface="+mn-lt"/>
                <a:cs typeface="+mn-lt"/>
              </a:rPr>
              <a:t>Problem Overview</a:t>
            </a:r>
            <a:endParaRPr lang="en-US" sz="2800">
              <a:cs typeface="Arial"/>
            </a:endParaRPr>
          </a:p>
        </p:txBody>
      </p:sp>
      <p:pic>
        <p:nvPicPr>
          <p:cNvPr id="5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82283031-5430-49D6-B353-C4F9A1A6E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87" y="1894057"/>
            <a:ext cx="3742706" cy="2238614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2D218969-9F4C-DF49-9129-4C7B6172692A}"/>
              </a:ext>
            </a:extLst>
          </p:cNvPr>
          <p:cNvSpPr txBox="1">
            <a:spLocks noChangeArrowheads="1"/>
          </p:cNvSpPr>
          <p:nvPr/>
        </p:nvSpPr>
        <p:spPr>
          <a:xfrm>
            <a:off x="355187" y="1150608"/>
            <a:ext cx="4336639" cy="48638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en-US" sz="1600">
                <a:latin typeface="Arial"/>
                <a:ea typeface="ＭＳ Ｐゴシック"/>
              </a:rPr>
              <a:t>Customer requires a robot that can mimic movements of a human</a:t>
            </a:r>
          </a:p>
          <a:p>
            <a:pPr marL="0" indent="0">
              <a:buNone/>
            </a:pPr>
            <a:endParaRPr lang="en-US" altLang="en-US" sz="16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600">
                <a:latin typeface="Arial"/>
                <a:ea typeface="ＭＳ Ｐゴシック"/>
              </a:rPr>
              <a:t>Robot shall be constructed to resemble basic human torso features</a:t>
            </a:r>
          </a:p>
          <a:p>
            <a:pPr marL="0" indent="0">
              <a:buNone/>
            </a:pPr>
            <a:endParaRPr lang="en-US" altLang="en-US" sz="16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600">
                <a:latin typeface="Arial"/>
                <a:ea typeface="ＭＳ Ｐゴシック"/>
              </a:rPr>
              <a:t>Robot shall be constructed from 3D printed material, computer hardware, and software</a:t>
            </a:r>
          </a:p>
          <a:p>
            <a:pPr marL="0" indent="0">
              <a:buNone/>
            </a:pPr>
            <a:endParaRPr lang="en-US" altLang="en-US" sz="1600">
              <a:latin typeface="Arial"/>
              <a:ea typeface="ＭＳ Ｐゴシック"/>
            </a:endParaRPr>
          </a:p>
          <a:p>
            <a:pPr marL="285750" indent="-285750"/>
            <a:r>
              <a:rPr lang="en-US" altLang="en-US" sz="1600">
                <a:latin typeface="Arial"/>
                <a:ea typeface="ＭＳ Ｐゴシック"/>
                <a:cs typeface="Arial"/>
              </a:rPr>
              <a:t>Robot shall optically track position and movements of a particular human subject and replicate their motion with high accuracy</a:t>
            </a:r>
          </a:p>
          <a:p>
            <a:pPr marL="0" indent="0">
              <a:buNone/>
            </a:pPr>
            <a:endParaRPr lang="en-US" altLang="en-US" sz="1600">
              <a:latin typeface="Arial"/>
              <a:ea typeface="ＭＳ Ｐゴシック"/>
              <a:cs typeface="Arial"/>
            </a:endParaRPr>
          </a:p>
          <a:p>
            <a:pPr marL="285750" indent="-285750"/>
            <a:r>
              <a:rPr lang="en-US" altLang="en-US" sz="1600">
                <a:latin typeface="Arial"/>
                <a:ea typeface="ＭＳ Ｐゴシック"/>
                <a:cs typeface="Arial"/>
              </a:rPr>
              <a:t>Robot shall use machine learning to interpret and predict proper joint and limb movements</a:t>
            </a:r>
          </a:p>
          <a:p>
            <a:pPr marL="0" indent="0">
              <a:buNone/>
            </a:pPr>
            <a:endParaRPr lang="en-US" altLang="en-US" sz="1600">
              <a:latin typeface="Arial"/>
              <a:ea typeface="ＭＳ Ｐゴシック" pitchFamily="34" charset="-128"/>
              <a:cs typeface="Arial"/>
            </a:endParaRPr>
          </a:p>
          <a:p>
            <a:pPr marL="285750"/>
            <a:r>
              <a:rPr lang="en-US" altLang="en-US" sz="1600">
                <a:latin typeface="Arial"/>
                <a:ea typeface="ＭＳ Ｐゴシック"/>
                <a:cs typeface="Arial"/>
              </a:rPr>
              <a:t>Robot shall perform the tasks above as close to real time as possible</a:t>
            </a:r>
            <a:endParaRPr lang="en-US" altLang="en-US" sz="1800">
              <a:ea typeface="ＭＳ Ｐゴシック" pitchFamily="34" charset="-128"/>
              <a:cs typeface="Arial"/>
            </a:endParaRPr>
          </a:p>
          <a:p>
            <a:pPr marL="457200" lvl="1" indent="0">
              <a:buNone/>
            </a:pPr>
            <a:endParaRPr lang="en-US" altLang="en-US" sz="1800">
              <a:latin typeface="Arial"/>
              <a:ea typeface="ＭＳ Ｐゴシック" pitchFamily="34" charset="-128"/>
              <a:cs typeface="Arial"/>
            </a:endParaRPr>
          </a:p>
          <a:p>
            <a:pPr marL="285750"/>
            <a:endParaRPr lang="en-US" altLang="en-US" sz="1800">
              <a:ea typeface="ＭＳ Ｐゴシック" pitchFamily="34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9073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327080" y="349887"/>
            <a:ext cx="8229600" cy="6096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altLang="en-US" sz="2800">
                <a:ea typeface="ＭＳ Ｐゴシック" pitchFamily="34" charset="-128"/>
              </a:rPr>
              <a:t>Conclusion</a:t>
            </a:r>
            <a:endParaRPr lang="en-US" altLang="en-US" sz="3200">
              <a:ea typeface="ＭＳ Ｐゴシック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7150" y="1961689"/>
            <a:ext cx="5981700" cy="2667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1800">
              <a:ea typeface="ＭＳ Ｐゴシック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120D7-8471-4F24-B29E-0A3ADF4B286A}"/>
              </a:ext>
            </a:extLst>
          </p:cNvPr>
          <p:cNvSpPr txBox="1"/>
          <p:nvPr/>
        </p:nvSpPr>
        <p:spPr>
          <a:xfrm>
            <a:off x="329058" y="811570"/>
            <a:ext cx="5535441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Problem Overview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Problem Background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Standards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Constraints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Requirements Analysis Overview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Hardware Requirements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Software Requirements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Timeline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cs typeface="Arial"/>
              </a:rPr>
              <a:t>Budget</a:t>
            </a:r>
          </a:p>
          <a:p>
            <a:pPr marL="285750" indent="-285750">
              <a:buFont typeface="Wingdings"/>
              <a:buChar char="v"/>
            </a:pPr>
            <a:endParaRPr lang="en-US">
              <a:cs typeface="Arial"/>
            </a:endParaRPr>
          </a:p>
          <a:p>
            <a:pPr marL="285750" indent="-285750">
              <a:buFont typeface="Wingdings"/>
              <a:buChar char="v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43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9AEE7-1587-42E1-B70C-1A1A61DF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dirty="0" smtClean="0"/>
              <a:pPr/>
              <a:t>21</a:t>
            </a:fld>
            <a:endParaRPr lang="en-US"/>
          </a:p>
        </p:txBody>
      </p:sp>
      <p:pic>
        <p:nvPicPr>
          <p:cNvPr id="5" name="Picture 5" descr="A picture containing object, toy&#10;&#10;Description automatically generated">
            <a:extLst>
              <a:ext uri="{FF2B5EF4-FFF2-40B4-BE49-F238E27FC236}">
                <a16:creationId xmlns:a16="http://schemas.microsoft.com/office/drawing/2014/main" id="{C9AD2245-88DD-4B7F-AF5C-497073C6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60" y="1946661"/>
            <a:ext cx="2964680" cy="29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58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C9CDA8-87B1-4A5C-A1DA-5CF8D494675D}"/>
              </a:ext>
            </a:extLst>
          </p:cNvPr>
          <p:cNvSpPr txBox="1"/>
          <p:nvPr/>
        </p:nvSpPr>
        <p:spPr>
          <a:xfrm>
            <a:off x="334577" y="772681"/>
            <a:ext cx="8605007" cy="43858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900"/>
              <a:t>[1] </a:t>
            </a:r>
            <a:r>
              <a:rPr lang="en-US" sz="900">
                <a:hlinkClick r:id="rId2"/>
              </a:rPr>
              <a:t>https://creality3d.shop/products/creality-ender-3-3d-printer-economic-ender-diy-kits-with-resume-printing-function-v-slot-prusa-i3-220x220x250mm?gclid=Cj0KCQiAqo3-BRDoARIsAE5vnaJF415EyVNOBsP9v3sdu5xXf5CWQqtA_wiSVrmKVQMv7ETgrtNz-OIaAs5ZEALw_wcB</a:t>
            </a:r>
            <a:r>
              <a:rPr lang="en-US" sz="900"/>
              <a:t> </a:t>
            </a:r>
          </a:p>
          <a:p>
            <a:endParaRPr lang="en-US" sz="900"/>
          </a:p>
          <a:p>
            <a:r>
              <a:rPr lang="en-US" sz="900"/>
              <a:t>[2] </a:t>
            </a:r>
            <a:r>
              <a:rPr lang="en-US" sz="900">
                <a:hlinkClick r:id="rId3"/>
              </a:rPr>
              <a:t>https://www.padtinc.com/blog/rapid-prototyping-technology-animations/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[3] </a:t>
            </a:r>
            <a:r>
              <a:rPr lang="en-US" sz="900">
                <a:hlinkClick r:id="rId4"/>
              </a:rPr>
              <a:t>https://www.projectorscreenstore.com/3d-magic-pen-filament-roll-white-980-ft-roll.html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[4] </a:t>
            </a:r>
            <a:r>
              <a:rPr lang="en-US" sz="900">
                <a:hlinkClick r:id="rId5"/>
              </a:rPr>
              <a:t>https://3dprint.com/176233/sinterit-powder-sieve-lisa/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[5] </a:t>
            </a:r>
            <a:r>
              <a:rPr lang="en-US" sz="900">
                <a:hlinkClick r:id="rId6"/>
              </a:rPr>
              <a:t>https://www.poppy-project.org/en/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[6] </a:t>
            </a:r>
            <a:r>
              <a:rPr lang="en-US" sz="900">
                <a:hlinkClick r:id="rId7"/>
              </a:rPr>
              <a:t>https://www.zecloud.fr/poppyrate/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[7] </a:t>
            </a:r>
            <a:r>
              <a:rPr lang="en-US" sz="900">
                <a:hlinkClick r:id="rId8"/>
              </a:rPr>
              <a:t>https://www.thingiverse.com/thing:3992150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[8] </a:t>
            </a:r>
            <a:r>
              <a:rPr lang="en-US" sz="900">
                <a:hlinkClick r:id="rId9"/>
              </a:rPr>
              <a:t>https://www.softbankrobotics.com/emea/en/nao</a:t>
            </a:r>
            <a:endParaRPr lang="en-US" sz="900"/>
          </a:p>
          <a:p>
            <a:endParaRPr lang="en-US" sz="900"/>
          </a:p>
          <a:p>
            <a:r>
              <a:rPr lang="en-US" sz="900"/>
              <a:t>[9] </a:t>
            </a:r>
            <a:r>
              <a:rPr lang="en-US" sz="900">
                <a:hlinkClick r:id="rId10"/>
              </a:rPr>
              <a:t>https://www.robotis.us/dynamixel-mx-28at/#gallery-1</a:t>
            </a:r>
            <a:endParaRPr lang="en-US" sz="900"/>
          </a:p>
          <a:p>
            <a:endParaRPr lang="en-US" sz="900"/>
          </a:p>
          <a:p>
            <a:r>
              <a:rPr lang="en-US" sz="900"/>
              <a:t>[10] </a:t>
            </a:r>
            <a:r>
              <a:rPr lang="en-US" sz="900">
                <a:hlinkClick r:id="rId11"/>
              </a:rPr>
              <a:t>https://www.robotshop.com/en/herkulex-drs-0101-robot-servo.html</a:t>
            </a:r>
            <a:r>
              <a:rPr lang="en-US" sz="900"/>
              <a:t> </a:t>
            </a:r>
            <a:endParaRPr lang="en-US" sz="900">
              <a:cs typeface="Calibri"/>
            </a:endParaRPr>
          </a:p>
          <a:p>
            <a:endParaRPr lang="en-US" sz="900"/>
          </a:p>
          <a:p>
            <a:r>
              <a:rPr lang="en-US" sz="900"/>
              <a:t>[11] </a:t>
            </a:r>
            <a:r>
              <a:rPr lang="en-US" sz="900">
                <a:hlinkClick r:id="rId12"/>
              </a:rPr>
              <a:t>https://hobbyking.com/en_us/towerpro-mg996r-10kg-servo-10kg-0-20sec-55g.html?utm_source=google&amp;utm_medium=cpc&amp;utm_campaign=google_us_shopping&amp;countrycode=US&amp;gclid=Cj0KCQiAqo3-BRDoARIsAE5vnaJfimxSPHq6c52fCzs0MVLV4TwX1GYWuzfw8CVrlmvR9uMxw8tHt0IaAqD3EALw_wcB&amp;gclsrc=aw.ds</a:t>
            </a:r>
            <a:endParaRPr lang="en-US" sz="900">
              <a:cs typeface="Calibri"/>
              <a:hlinkClick r:id="rId12"/>
            </a:endParaRPr>
          </a:p>
          <a:p>
            <a:endParaRPr lang="en-US" sz="900">
              <a:cs typeface="Calibri"/>
            </a:endParaRPr>
          </a:p>
          <a:p>
            <a:r>
              <a:rPr lang="en-US" sz="900">
                <a:cs typeface="Calibri"/>
              </a:rPr>
              <a:t>[12] </a:t>
            </a:r>
            <a:r>
              <a:rPr lang="en-US" sz="900">
                <a:ea typeface="+mn-lt"/>
                <a:cs typeface="+mn-lt"/>
                <a:hlinkClick r:id="rId13"/>
              </a:rPr>
              <a:t>https://medium.com/@alishbai734/inverse-kinematics-in-robotics-using-reinforcement-learning-2c252980b4cf</a:t>
            </a:r>
            <a:r>
              <a:rPr lang="en-US" sz="900">
                <a:ea typeface="+mn-lt"/>
                <a:cs typeface="+mn-lt"/>
              </a:rPr>
              <a:t> </a:t>
            </a:r>
            <a:endParaRPr lang="en-US" sz="900">
              <a:cs typeface="Calibri"/>
            </a:endParaRPr>
          </a:p>
          <a:p>
            <a:endParaRPr lang="en-US" sz="900">
              <a:cs typeface="Calibri"/>
            </a:endParaRPr>
          </a:p>
          <a:p>
            <a:r>
              <a:rPr lang="en-US" sz="900">
                <a:cs typeface="Calibri"/>
              </a:rPr>
              <a:t>[13] </a:t>
            </a:r>
            <a:r>
              <a:rPr lang="en-US" sz="900">
                <a:ea typeface="+mn-lt"/>
                <a:cs typeface="+mn-lt"/>
                <a:hlinkClick r:id="rId14"/>
              </a:rPr>
              <a:t>https://www.simplilearn.com/keras-vs-tensorflow-vs-pytorch-article#:~:text=TensorFlow%20is%20an%20open%2Dsourced,because%20it's%20built%2Din%20Python</a:t>
            </a:r>
            <a:r>
              <a:rPr lang="en-US" sz="900">
                <a:ea typeface="+mn-lt"/>
                <a:cs typeface="+mn-lt"/>
              </a:rPr>
              <a:t>. </a:t>
            </a:r>
            <a:endParaRPr lang="en-US" sz="900">
              <a:cs typeface="Calibri"/>
            </a:endParaRPr>
          </a:p>
          <a:p>
            <a:endParaRPr lang="en-US" sz="900">
              <a:cs typeface="Calibri"/>
            </a:endParaRPr>
          </a:p>
          <a:p>
            <a:endParaRPr lang="en-US" sz="900">
              <a:cs typeface="Calibri"/>
            </a:endParaRPr>
          </a:p>
          <a:p>
            <a:endParaRPr lang="en-US" sz="90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49867-864F-46DC-93D8-FA5D3F67730A}"/>
              </a:ext>
            </a:extLst>
          </p:cNvPr>
          <p:cNvSpPr txBox="1"/>
          <p:nvPr/>
        </p:nvSpPr>
        <p:spPr>
          <a:xfrm>
            <a:off x="336968" y="273687"/>
            <a:ext cx="71807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Calibri"/>
              </a:rPr>
              <a:t>Work Cited</a:t>
            </a:r>
          </a:p>
        </p:txBody>
      </p:sp>
    </p:spTree>
    <p:extLst>
      <p:ext uri="{BB962C8B-B14F-4D97-AF65-F5344CB8AC3E}">
        <p14:creationId xmlns:p14="http://schemas.microsoft.com/office/powerpoint/2010/main" val="3352560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420615" y="417348"/>
            <a:ext cx="8120073" cy="455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5AC19"/>
              </a:buClr>
              <a:buSzPct val="60000"/>
              <a:buFont typeface="Wingdings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SzPct val="60000"/>
              <a:buFont typeface="Wingdings" pitchFamily="2" charset="2"/>
              <a:buChar char="t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B41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indent="0" eaLnBrk="1" hangingPunct="1">
              <a:buNone/>
            </a:pPr>
            <a:r>
              <a:rPr lang="en-US" altLang="ja-JP" sz="2400">
                <a:ea typeface="ＭＳ Ｐゴシック" pitchFamily="34" charset="-128"/>
              </a:rPr>
              <a:t>Interactive learning method for teaching children with Autism. Utilize functions to assist in areas of socialization, communication, and playful behavior through robot-based intervention.</a:t>
            </a:r>
          </a:p>
          <a:p>
            <a:pPr marL="0" lvl="2" indent="0" eaLnBrk="1" hangingPunct="1">
              <a:buNone/>
            </a:pPr>
            <a:endParaRPr lang="en-US" altLang="ja-JP" sz="2400">
              <a:ea typeface="ＭＳ Ｐゴシック" pitchFamily="34" charset="-128"/>
            </a:endParaRPr>
          </a:p>
          <a:p>
            <a:pPr marL="457200" lvl="2" indent="-457200"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ja-JP" sz="2400" i="1">
                <a:ea typeface="ＭＳ Ｐゴシック" pitchFamily="34" charset="-128"/>
              </a:rPr>
              <a:t>Evaluation Implementation of Humanoid Robot for Autistic Children: A Review</a:t>
            </a:r>
          </a:p>
          <a:p>
            <a:pPr marL="0" lvl="2" indent="0" eaLnBrk="1" hangingPunct="1">
              <a:buClrTx/>
              <a:buSzPct val="100000"/>
              <a:buNone/>
            </a:pPr>
            <a:endParaRPr lang="en-US" altLang="ja-JP" sz="2400" i="1">
              <a:ea typeface="ＭＳ Ｐゴシック" pitchFamily="34" charset="-128"/>
            </a:endParaRPr>
          </a:p>
          <a:p>
            <a:pPr marL="457200" lvl="2" indent="-457200"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altLang="ja-JP" sz="2400" i="1">
                <a:ea typeface="ＭＳ Ｐゴシック" pitchFamily="34" charset="-128"/>
              </a:rPr>
              <a:t>Humanoid Robot NAO Interaction with Autistic Children of Moderately Impaired Intelligence to Augment Communication Skills</a:t>
            </a:r>
          </a:p>
          <a:p>
            <a:pPr marL="0" lvl="2" indent="0" eaLnBrk="1" hangingPunct="1">
              <a:buNone/>
            </a:pPr>
            <a:endParaRPr lang="en-US" altLang="ja-JP" sz="2800">
              <a:ea typeface="ＭＳ Ｐゴシック" pitchFamily="34" charset="-128"/>
            </a:endParaRPr>
          </a:p>
          <a:p>
            <a:pPr marL="0" lvl="2" eaLnBrk="1" hangingPunct="1"/>
            <a:endParaRPr lang="en-US" altLang="ja-JP" sz="2000">
              <a:ea typeface="ＭＳ Ｐゴシック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FA57A-9E17-4574-AC72-936021157D90}"/>
              </a:ext>
            </a:extLst>
          </p:cNvPr>
          <p:cNvSpPr txBox="1"/>
          <p:nvPr/>
        </p:nvSpPr>
        <p:spPr>
          <a:xfrm>
            <a:off x="198304" y="5089793"/>
            <a:ext cx="85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effectLst/>
              </a:rPr>
              <a:t>Shamsuddin, </a:t>
            </a:r>
            <a:r>
              <a:rPr lang="en-US" sz="1200" err="1">
                <a:effectLst/>
              </a:rPr>
              <a:t>Syamimi</a:t>
            </a:r>
            <a:r>
              <a:rPr lang="en-US" sz="1200">
                <a:effectLst/>
              </a:rPr>
              <a:t>, et al. “Humanoid Robot NAO Interacting with Autistic Children of Moderately Impaired Intelligence to Augment Communication Skills.” </a:t>
            </a:r>
            <a:r>
              <a:rPr lang="en-US" sz="1200" i="1">
                <a:effectLst/>
              </a:rPr>
              <a:t>Procedia Engineering</a:t>
            </a:r>
            <a:r>
              <a:rPr lang="en-US" sz="1200">
                <a:effectLst/>
              </a:rPr>
              <a:t>, vol. 41, 2012, pp. 1533–1538. </a:t>
            </a:r>
          </a:p>
          <a:p>
            <a:endParaRPr lang="en-US" sz="1200">
              <a:effectLst/>
            </a:endParaRPr>
          </a:p>
          <a:p>
            <a:r>
              <a:rPr lang="en-US" sz="1200">
                <a:effectLst/>
              </a:rPr>
              <a:t>Yousif, </a:t>
            </a:r>
            <a:r>
              <a:rPr lang="en-US" sz="1200" err="1">
                <a:effectLst/>
              </a:rPr>
              <a:t>Jabar</a:t>
            </a:r>
            <a:r>
              <a:rPr lang="en-US" sz="1200">
                <a:effectLst/>
              </a:rPr>
              <a:t>, et al. “Evaluation Implementation Of Humanoid Robot For Autistic Children: A Review.” </a:t>
            </a:r>
            <a:r>
              <a:rPr lang="en-US" sz="1200" i="1">
                <a:effectLst/>
              </a:rPr>
              <a:t>International Journal of Computation and Applied Sciences</a:t>
            </a:r>
            <a:r>
              <a:rPr lang="en-US" sz="1200">
                <a:effectLst/>
              </a:rPr>
              <a:t>, vol. 6, Feb. 2019, pp. 412–120. 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2318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381000" y="303524"/>
            <a:ext cx="8382000" cy="455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5AC19"/>
              </a:buClr>
              <a:buSzPct val="60000"/>
              <a:buFont typeface="Wingdings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SzPct val="60000"/>
              <a:buFont typeface="Wingdings" pitchFamily="2" charset="2"/>
              <a:buChar char="t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B41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2" indent="-457200"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ea typeface="ＭＳ Ｐゴシック"/>
              </a:rPr>
              <a:t>In compliance with IEC 860601-1 specific to medical robots for basic safety and essential performance: </a:t>
            </a:r>
            <a:endParaRPr lang="en-US" sz="2800"/>
          </a:p>
          <a:p>
            <a:pPr marL="914400" lvl="3" indent="-457200" eaLnBrk="1" hangingPunct="1">
              <a:buClrTx/>
              <a:buSzPct val="100000"/>
              <a:buFont typeface="Arial" panose="020B0604020202020204" pitchFamily="34" charset="0"/>
              <a:buChar char="‒"/>
            </a:pPr>
            <a:r>
              <a:rPr lang="en-US" sz="2400">
                <a:ea typeface="ＭＳ Ｐゴシック"/>
              </a:rPr>
              <a:t>The essential performance shall pose no unacceptable risk to a patient if motion control of the device has performance degradation. </a:t>
            </a:r>
            <a:endParaRPr lang="en-US" sz="2400">
              <a:cs typeface="Arial"/>
            </a:endParaRPr>
          </a:p>
          <a:p>
            <a:pPr marL="914400" lvl="3" indent="-457200" eaLnBrk="1" hangingPunct="1">
              <a:buClrTx/>
              <a:buSzPct val="100000"/>
              <a:buFont typeface="Arial" panose="020B0604020202020204" pitchFamily="34" charset="0"/>
              <a:buChar char="‒"/>
            </a:pPr>
            <a:r>
              <a:rPr lang="en-US" sz="2400">
                <a:ea typeface="ＭＳ Ｐゴシック"/>
              </a:rPr>
              <a:t>When in motion and within reach of people the robot shall not present an unacceptance risk </a:t>
            </a:r>
            <a:endParaRPr lang="en-US" sz="2400">
              <a:cs typeface="Arial"/>
            </a:endParaRPr>
          </a:p>
          <a:p>
            <a:pPr marL="914400" lvl="3" indent="-457200" eaLnBrk="1" hangingPunct="1">
              <a:buClrTx/>
              <a:buSzPct val="100000"/>
              <a:buFont typeface="Arial" panose="020B0604020202020204" pitchFamily="34" charset="0"/>
              <a:buChar char="‒"/>
            </a:pPr>
            <a:r>
              <a:rPr lang="en-US" sz="2400">
                <a:ea typeface="ＭＳ Ｐゴシック"/>
              </a:rPr>
              <a:t>Risk control applicable to mechanical hazards include a risk control measure</a:t>
            </a:r>
            <a:endParaRPr lang="en-US" sz="2400">
              <a:ea typeface="ＭＳ Ｐゴシック"/>
              <a:cs typeface="Arial"/>
            </a:endParaRPr>
          </a:p>
          <a:p>
            <a:pPr marL="914400" lvl="3" indent="-457200" eaLnBrk="1" hangingPunct="1">
              <a:buClrTx/>
              <a:buSzPct val="100000"/>
              <a:buFont typeface="Arial" panose="020B0604020202020204" pitchFamily="34" charset="0"/>
              <a:buChar char="‒"/>
            </a:pPr>
            <a:r>
              <a:rPr lang="en-US" sz="2400">
                <a:ea typeface="ＭＳ Ｐゴシック"/>
              </a:rPr>
              <a:t>Torso designed to support the robot in all its movements</a:t>
            </a:r>
            <a:endParaRPr lang="en-US" sz="2400">
              <a:ea typeface="ＭＳ Ｐゴシック"/>
              <a:cs typeface="Arial"/>
            </a:endParaRPr>
          </a:p>
          <a:p>
            <a:pPr marL="914400" lvl="3" indent="-457200"/>
            <a:endParaRPr lang="en-US" sz="2600"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B8E65-77ED-4E13-B3B2-6D1C3F6CB481}"/>
              </a:ext>
            </a:extLst>
          </p:cNvPr>
          <p:cNvSpPr txBox="1"/>
          <p:nvPr/>
        </p:nvSpPr>
        <p:spPr>
          <a:xfrm>
            <a:off x="123022" y="5717754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https://collateral-library-production.s3.amazonaws.com/uploads/asset_file/attachment/17911/BNG-UL19-Robotics-WP-112219.pdf</a:t>
            </a:r>
          </a:p>
        </p:txBody>
      </p:sp>
    </p:spTree>
    <p:extLst>
      <p:ext uri="{BB962C8B-B14F-4D97-AF65-F5344CB8AC3E}">
        <p14:creationId xmlns:p14="http://schemas.microsoft.com/office/powerpoint/2010/main" val="3832444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464C3-AA52-46D4-9D25-A281DFD6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21" y="495360"/>
            <a:ext cx="8472879" cy="488450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latin typeface="Arial"/>
              </a:rPr>
              <a:t>In compliance with</a:t>
            </a:r>
            <a:r>
              <a:rPr lang="en-US" b="1">
                <a:latin typeface="Arial"/>
              </a:rPr>
              <a:t> </a:t>
            </a:r>
            <a:r>
              <a:rPr lang="en-US">
                <a:latin typeface="Arial"/>
              </a:rPr>
              <a:t>ISO/TC 261 – specific to international standardization committee on additive manufacturing: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pPr lvl="1"/>
            <a:r>
              <a:rPr lang="en-US">
                <a:latin typeface="Arial"/>
              </a:rPr>
              <a:t>Material extrusion-based additive manufacturing of plastic materials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pPr lvl="1"/>
            <a:r>
              <a:rPr lang="en-US">
                <a:latin typeface="Arial"/>
              </a:rPr>
              <a:t>General principles — Standard practice for part positioning, coordinates and orientation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pPr lvl="1"/>
            <a:r>
              <a:rPr lang="en-US">
                <a:latin typeface="Arial"/>
              </a:rPr>
              <a:t>Qualification principles — Classification of part properties for additive manufacturing of polymer parts</a:t>
            </a:r>
          </a:p>
          <a:p>
            <a:pPr marL="0" indent="0">
              <a:buNone/>
            </a:pPr>
            <a:endParaRPr lang="en-US">
              <a:latin typeface="Arial"/>
            </a:endParaRPr>
          </a:p>
          <a:p>
            <a:pPr lvl="1"/>
            <a:r>
              <a:rPr lang="en-US">
                <a:latin typeface="Arial"/>
              </a:rPr>
              <a:t>Environment, health and safety — Consideration for the reduction of hazardous substances emitted during the operation of 3D printer in workplaces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EC16A-00D6-4B4E-883B-1FC4880E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9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2">
              <a:spcBef>
                <a:spcPct val="0"/>
              </a:spcBef>
              <a:spcAft>
                <a:spcPts val="600"/>
              </a:spcAft>
            </a:pPr>
            <a:r>
              <a:rPr lang="en-US" altLang="ja-JP" sz="3200" kern="1200">
                <a:ea typeface="ＭＳ Ｐゴシック"/>
                <a:cs typeface="Times New Roman"/>
              </a:rPr>
              <a:t>Constraints</a:t>
            </a:r>
            <a:endParaRPr lang="en-US" sz="3200" kern="1200">
              <a:ea typeface="ＭＳ Ｐゴシック"/>
              <a:cs typeface="Times New Roman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5EA3365-F610-4A5C-88C4-0E9D1B1B9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5098"/>
            <a:ext cx="8229600" cy="44196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>
                <a:latin typeface="+mn-lt"/>
              </a:rPr>
              <a:t>Movement</a:t>
            </a:r>
            <a:endParaRPr lang="en-US">
              <a:latin typeface="+mn-lt"/>
            </a:endParaRPr>
          </a:p>
          <a:p>
            <a:pPr lvl="2"/>
            <a:r>
              <a:rPr lang="en-US" sz="1600" b="0" i="0">
                <a:cs typeface="Arial"/>
              </a:rPr>
              <a:t>Not capable of physically moving locations</a:t>
            </a:r>
            <a:endParaRPr lang="en-US" sz="1600">
              <a:cs typeface="Arial"/>
            </a:endParaRPr>
          </a:p>
          <a:p>
            <a:pPr lvl="2"/>
            <a:r>
              <a:rPr lang="en-US" sz="1600" b="0" i="0">
                <a:cs typeface="Arial"/>
              </a:rPr>
              <a:t>Arm, shoulder, waist, neck </a:t>
            </a:r>
          </a:p>
          <a:p>
            <a:pPr marL="914400" lvl="2" indent="0">
              <a:buNone/>
            </a:pPr>
            <a:endParaRPr lang="en-US" sz="160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+mn-lt"/>
                <a:cs typeface="Arial"/>
              </a:rPr>
              <a:t>Environment</a:t>
            </a:r>
          </a:p>
          <a:p>
            <a:pPr lvl="2"/>
            <a:r>
              <a:rPr lang="en-US" sz="1600" b="0" i="0">
                <a:cs typeface="Arial"/>
              </a:rPr>
              <a:t>Indoor environment only </a:t>
            </a:r>
          </a:p>
          <a:p>
            <a:pPr lvl="2"/>
            <a:r>
              <a:rPr lang="en-US" sz="1600" b="0" i="0">
                <a:cs typeface="Arial"/>
              </a:rPr>
              <a:t>Table-top</a:t>
            </a:r>
          </a:p>
          <a:p>
            <a:pPr marL="914400" lvl="2" indent="0">
              <a:buNone/>
            </a:pPr>
            <a:endParaRPr lang="en-US" sz="160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+mn-lt"/>
                <a:cs typeface="Arial"/>
              </a:rPr>
              <a:t>Expertise</a:t>
            </a:r>
          </a:p>
          <a:p>
            <a:pPr lvl="2"/>
            <a:r>
              <a:rPr lang="en-US" sz="1600" b="0" i="0">
                <a:cs typeface="Arial"/>
              </a:rPr>
              <a:t>New to machine learning</a:t>
            </a:r>
          </a:p>
          <a:p>
            <a:pPr lvl="2"/>
            <a:r>
              <a:rPr lang="en-US" sz="1600" b="0" i="0">
                <a:cs typeface="Arial"/>
              </a:rPr>
              <a:t>New to poppy/motors/camera</a:t>
            </a:r>
          </a:p>
          <a:p>
            <a:pPr marL="914400" lvl="2" indent="0">
              <a:buNone/>
            </a:pPr>
            <a:endParaRPr lang="en-US" sz="1600">
              <a:latin typeface="Times New Roman"/>
              <a:cs typeface="Arial"/>
            </a:endParaRPr>
          </a:p>
          <a:p>
            <a:pPr marL="0" indent="0">
              <a:buNone/>
            </a:pPr>
            <a:r>
              <a:rPr lang="en-US" sz="2000">
                <a:latin typeface="+mn-lt"/>
                <a:cs typeface="Arial"/>
              </a:rPr>
              <a:t>Power Supply</a:t>
            </a:r>
          </a:p>
          <a:p>
            <a:pPr lvl="2"/>
            <a:r>
              <a:rPr lang="en-US" sz="1600" b="0" i="0">
                <a:cs typeface="Arial"/>
              </a:rPr>
              <a:t>Bound by plug-in to a power supply</a:t>
            </a:r>
          </a:p>
          <a:p>
            <a:pPr lvl="2"/>
            <a:r>
              <a:rPr lang="en-US" sz="1600" b="0" i="0">
                <a:cs typeface="Arial"/>
              </a:rPr>
              <a:t>Use a limited battery supply</a:t>
            </a:r>
          </a:p>
          <a:p>
            <a:pPr marL="914400" lvl="2" indent="0">
              <a:buNone/>
            </a:pPr>
            <a:endParaRPr lang="en-US" sz="1600" b="0" i="0">
              <a:latin typeface="Arial"/>
              <a:cs typeface="Arial"/>
            </a:endParaRPr>
          </a:p>
          <a:p>
            <a:pPr lvl="2"/>
            <a:endParaRPr lang="en-US" sz="1600" b="0" i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5807075"/>
            <a:ext cx="21336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3EFB43-BEAF-4970-A06C-24B01B76FA9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7" descr="Diagram, venn diagram&#10;&#10;Description automatically generated">
            <a:extLst>
              <a:ext uri="{FF2B5EF4-FFF2-40B4-BE49-F238E27FC236}">
                <a16:creationId xmlns:a16="http://schemas.microsoft.com/office/drawing/2014/main" id="{D8698AC0-D7D9-49D9-A104-D1E1A2F0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142" y="1765710"/>
            <a:ext cx="3384291" cy="3221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6C5DC-8A8D-4312-85BF-9DF0D3720D6E}"/>
              </a:ext>
            </a:extLst>
          </p:cNvPr>
          <p:cNvSpPr txBox="1"/>
          <p:nvPr/>
        </p:nvSpPr>
        <p:spPr>
          <a:xfrm>
            <a:off x="6038920" y="2462300"/>
            <a:ext cx="96332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Movement</a:t>
            </a:r>
            <a:endParaRPr lang="en-US" sz="120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7195AA-E2F6-46A2-969A-5619E394C231}"/>
              </a:ext>
            </a:extLst>
          </p:cNvPr>
          <p:cNvSpPr txBox="1"/>
          <p:nvPr/>
        </p:nvSpPr>
        <p:spPr>
          <a:xfrm>
            <a:off x="7697005" y="2517131"/>
            <a:ext cx="107562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Environment</a:t>
            </a:r>
            <a:endParaRPr lang="en-US" sz="1200"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C46C67-0C47-48B5-AE59-FC63CB41E9B3}"/>
              </a:ext>
            </a:extLst>
          </p:cNvPr>
          <p:cNvSpPr txBox="1"/>
          <p:nvPr/>
        </p:nvSpPr>
        <p:spPr>
          <a:xfrm>
            <a:off x="6118001" y="3882615"/>
            <a:ext cx="84944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Expertise</a:t>
            </a:r>
          </a:p>
          <a:p>
            <a:endParaRPr lang="en-US" sz="1200">
              <a:cs typeface="Arial"/>
            </a:endParaRPr>
          </a:p>
          <a:p>
            <a:endParaRPr lang="en-US" sz="1200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9A489-AFBF-4EE1-9F7E-26FE8C4309DE}"/>
              </a:ext>
            </a:extLst>
          </p:cNvPr>
          <p:cNvSpPr txBox="1"/>
          <p:nvPr/>
        </p:nvSpPr>
        <p:spPr>
          <a:xfrm>
            <a:off x="7707554" y="3848346"/>
            <a:ext cx="80727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Power</a:t>
            </a:r>
            <a:endParaRPr lang="en-US" sz="1200">
              <a:cs typeface="Arial"/>
            </a:endParaRPr>
          </a:p>
          <a:p>
            <a:pPr algn="l"/>
            <a:r>
              <a:rPr lang="en-US" sz="1200">
                <a:cs typeface="Arial"/>
              </a:rPr>
              <a:t>Supply</a:t>
            </a:r>
          </a:p>
          <a:p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140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/>
        </p:nvSpPr>
        <p:spPr bwMode="auto">
          <a:xfrm>
            <a:off x="381000" y="685800"/>
            <a:ext cx="8382000" cy="455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5AC19"/>
              </a:buClr>
              <a:buSzPct val="60000"/>
              <a:buFont typeface="Wingdings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SzPct val="60000"/>
              <a:buFont typeface="Wingdings" pitchFamily="2" charset="2"/>
              <a:buChar char="t"/>
              <a:defRPr sz="2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B41A"/>
              </a:buClr>
              <a:buFont typeface="Times" pitchFamily="-8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C92C7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indent="0" eaLnBrk="1" hangingPunct="1">
              <a:buNone/>
            </a:pPr>
            <a:r>
              <a:rPr lang="en-US" altLang="ja-JP" sz="2800">
                <a:latin typeface="+mj-lt"/>
                <a:ea typeface="ＭＳ Ｐゴシック"/>
                <a:cs typeface="Times New Roman"/>
              </a:rPr>
              <a:t>Requirements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588793" y="1429805"/>
            <a:ext cx="7772400" cy="387798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u="sng">
                <a:ea typeface="MS Mincho"/>
                <a:cs typeface="Times New Roman"/>
              </a:rPr>
              <a:t>Customer's Needs:</a:t>
            </a:r>
            <a:r>
              <a:rPr lang="en-US">
                <a:ea typeface="MS Mincho"/>
                <a:cs typeface="Times New Roman"/>
              </a:rPr>
              <a:t> A robot capable of imitating pre-recorded upper body movements from a demonstrator.</a:t>
            </a:r>
            <a:endParaRPr lang="en-US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spcBef>
                <a:spcPts val="0"/>
              </a:spcBef>
              <a:spcAft>
                <a:spcPts val="600"/>
              </a:spcAft>
            </a:pPr>
            <a:endParaRPr lang="en-US">
              <a:effectLst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>
                <a:ea typeface="MS Mincho"/>
                <a:cs typeface="Times New Roman"/>
              </a:rPr>
              <a:t>Customer's Wants:</a:t>
            </a:r>
            <a:r>
              <a:rPr lang="en-US">
                <a:ea typeface="MS Mincho"/>
                <a:cs typeface="Times New Roman"/>
              </a:rPr>
              <a:t> A Poppy Torso with an Opti-Tracker Camera that utilizes Machine Learning to track targets placed on the demonstrator. </a:t>
            </a:r>
            <a:endParaRPr lang="en-US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>
                <a:ea typeface="MS Mincho"/>
                <a:cs typeface="Times New Roman"/>
              </a:rPr>
              <a:t>Project Boundaries:</a:t>
            </a:r>
            <a:r>
              <a:rPr lang="en-US">
                <a:ea typeface="MS Mincho"/>
                <a:cs typeface="Times New Roman"/>
              </a:rPr>
              <a:t> The project's boundaries include the allotted time given to complete project goals through the phases of development while adhering to the project scope.</a:t>
            </a:r>
          </a:p>
          <a:p>
            <a:pPr>
              <a:spcAft>
                <a:spcPts val="600"/>
              </a:spcAft>
            </a:pPr>
            <a:endParaRPr lang="en-US" u="sng">
              <a:ea typeface="MS Mincho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u="sng">
                <a:ea typeface="MS Mincho"/>
                <a:cs typeface="Times New Roman"/>
              </a:rPr>
              <a:t>Real-World Considerations:</a:t>
            </a:r>
            <a:r>
              <a:rPr lang="en-US">
                <a:ea typeface="MS Mincho"/>
                <a:cs typeface="Times New Roman"/>
              </a:rPr>
              <a:t> Smooth movements and durability. Complexity Creep. </a:t>
            </a:r>
            <a:endParaRPr lang="en-US"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53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0"/>
            <a:ext cx="8382000" cy="609600"/>
          </a:xfrm>
        </p:spPr>
        <p:txBody>
          <a:bodyPr>
            <a:normAutofit/>
          </a:bodyPr>
          <a:lstStyle/>
          <a:p>
            <a:r>
              <a:rPr lang="en-US" altLang="en-US" sz="2800">
                <a:ea typeface="ＭＳ Ｐゴシック"/>
              </a:rPr>
              <a:t>System Design Expectations</a:t>
            </a:r>
            <a:endParaRPr lang="en-US" altLang="en-US" sz="2800">
              <a:ea typeface="ＭＳ Ｐゴシック" pitchFamily="34" charset="-128"/>
              <a:cs typeface="Arial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1711750"/>
            <a:ext cx="4092805" cy="4269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1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en-US" sz="1600">
                <a:latin typeface="Arial"/>
                <a:ea typeface="ＭＳ Ｐゴシック"/>
              </a:rPr>
              <a:t>3D Printed exterior</a:t>
            </a:r>
          </a:p>
          <a:p>
            <a:pPr marL="285750" indent="-285750"/>
            <a:r>
              <a:rPr lang="en-US" altLang="en-US" sz="1600">
                <a:latin typeface="Arial"/>
                <a:ea typeface="ＭＳ Ｐゴシック"/>
              </a:rPr>
              <a:t>Moving Joints</a:t>
            </a:r>
            <a:endParaRPr lang="en-US" altLang="en-US" sz="1600">
              <a:latin typeface="Arial"/>
              <a:ea typeface="ＭＳ Ｐゴシック" pitchFamily="34" charset="-128"/>
            </a:endParaRP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Shoulder</a:t>
            </a: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Arm</a:t>
            </a: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Wrist</a:t>
            </a: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Head</a:t>
            </a: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Torso</a:t>
            </a:r>
          </a:p>
          <a:p>
            <a:pPr marL="285750"/>
            <a:r>
              <a:rPr lang="en-US" altLang="en-US" sz="1600">
                <a:latin typeface="Arial"/>
                <a:ea typeface="ＭＳ Ｐゴシック"/>
                <a:cs typeface="Arial"/>
              </a:rPr>
              <a:t>Raspberry Pi</a:t>
            </a:r>
            <a:endParaRPr lang="en-US" altLang="en-US" sz="1600">
              <a:latin typeface="Arial"/>
              <a:ea typeface="ＭＳ Ｐゴシック" pitchFamily="34" charset="-128"/>
              <a:cs typeface="Arial"/>
            </a:endParaRP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Embedded board used for control</a:t>
            </a:r>
          </a:p>
          <a:p>
            <a:pPr marL="285750"/>
            <a:r>
              <a:rPr lang="en-US" altLang="en-US" sz="1600">
                <a:latin typeface="Arial"/>
                <a:ea typeface="ＭＳ Ｐゴシック"/>
                <a:cs typeface="Arial"/>
              </a:rPr>
              <a:t>Optical Sensors </a:t>
            </a:r>
            <a:endParaRPr lang="en-US" altLang="en-US" sz="1600">
              <a:latin typeface="Arial"/>
              <a:ea typeface="ＭＳ Ｐゴシック" pitchFamily="34" charset="-128"/>
              <a:cs typeface="Arial"/>
            </a:endParaRPr>
          </a:p>
          <a:p>
            <a:pPr lvl="1"/>
            <a:r>
              <a:rPr lang="en-US" altLang="en-US" sz="1600">
                <a:latin typeface="Arial"/>
                <a:ea typeface="ＭＳ Ｐゴシック"/>
                <a:cs typeface="Arial"/>
              </a:rPr>
              <a:t>Correlate to Robot joints</a:t>
            </a:r>
            <a:endParaRPr lang="en-US" altLang="en-US" sz="1600">
              <a:latin typeface="Arial"/>
              <a:ea typeface="ＭＳ Ｐゴシック" pitchFamily="34" charset="-128"/>
              <a:cs typeface="Arial"/>
            </a:endParaRPr>
          </a:p>
          <a:p>
            <a:pPr marL="285750"/>
            <a:endParaRPr lang="en-US" altLang="en-US" sz="1800">
              <a:ea typeface="ＭＳ Ｐゴシック" pitchFamily="34" charset="-128"/>
              <a:cs typeface="Arial"/>
            </a:endParaRPr>
          </a:p>
          <a:p>
            <a:pPr marL="457200" lvl="1" indent="0">
              <a:buNone/>
            </a:pPr>
            <a:endParaRPr lang="en-US" altLang="en-US" sz="1800">
              <a:latin typeface="Arial"/>
              <a:ea typeface="ＭＳ Ｐゴシック" pitchFamily="34" charset="-128"/>
              <a:cs typeface="Arial"/>
            </a:endParaRPr>
          </a:p>
          <a:p>
            <a:pPr marL="285750"/>
            <a:endParaRPr lang="en-US" altLang="en-US" sz="1800">
              <a:ea typeface="ＭＳ Ｐゴシック" pitchFamily="34" charset="-128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EFB43-BEAF-4970-A06C-24B01B76FA9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908C1E36-AFDF-4BB5-BE95-1F21F199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699" y="2121906"/>
            <a:ext cx="3874416" cy="22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5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4471F-00C4-4FA0-A28A-C119489305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6260" y="723899"/>
            <a:ext cx="4961031" cy="476250"/>
          </a:xfrm>
        </p:spPr>
        <p:txBody>
          <a:bodyPr>
            <a:noAutofit/>
          </a:bodyPr>
          <a:lstStyle/>
          <a:p>
            <a:r>
              <a:rPr lang="en-US" sz="2800"/>
              <a:t>Open-Source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819910-4EB9-4D1A-8E52-7F39E16163C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46260" y="1762125"/>
            <a:ext cx="1131217" cy="300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>
                <a:latin typeface="+mn-lt"/>
              </a:rPr>
              <a:t>Poppy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A06D5-889A-480F-8A0A-F19A3976F56B}"/>
              </a:ext>
            </a:extLst>
          </p:cNvPr>
          <p:cNvSpPr txBox="1"/>
          <p:nvPr/>
        </p:nvSpPr>
        <p:spPr>
          <a:xfrm>
            <a:off x="4572000" y="1762772"/>
            <a:ext cx="910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err="1"/>
              <a:t>Poppyrate</a:t>
            </a:r>
            <a:endParaRPr 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A2F5E-5FDA-4C40-9210-C23B35D89F4A}"/>
              </a:ext>
            </a:extLst>
          </p:cNvPr>
          <p:cNvSpPr txBox="1"/>
          <p:nvPr/>
        </p:nvSpPr>
        <p:spPr>
          <a:xfrm>
            <a:off x="364831" y="3538763"/>
            <a:ext cx="8030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Aster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B7127-FF30-470B-B7F9-4763D64E431E}"/>
              </a:ext>
            </a:extLst>
          </p:cNvPr>
          <p:cNvSpPr txBox="1"/>
          <p:nvPr/>
        </p:nvSpPr>
        <p:spPr>
          <a:xfrm>
            <a:off x="4572000" y="3508876"/>
            <a:ext cx="5776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NAO</a:t>
            </a:r>
          </a:p>
        </p:txBody>
      </p:sp>
      <p:pic>
        <p:nvPicPr>
          <p:cNvPr id="14" name="Picture 13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37E22241-C421-415E-BB61-7D4D4D5A9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7865" r="11473" b="1723"/>
          <a:stretch/>
        </p:blipFill>
        <p:spPr>
          <a:xfrm>
            <a:off x="1684538" y="1762772"/>
            <a:ext cx="1611297" cy="1842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B514E2-57CA-43C8-831E-697343500C1B}"/>
              </a:ext>
            </a:extLst>
          </p:cNvPr>
          <p:cNvSpPr txBox="1"/>
          <p:nvPr/>
        </p:nvSpPr>
        <p:spPr>
          <a:xfrm>
            <a:off x="3295835" y="3345845"/>
            <a:ext cx="2688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[5]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C5CD7F-4318-456F-9312-52D8A471A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5" r="25935" b="2180"/>
          <a:stretch/>
        </p:blipFill>
        <p:spPr>
          <a:xfrm>
            <a:off x="5692623" y="1762772"/>
            <a:ext cx="1783069" cy="18420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F5E2F7-9B1A-4B39-AAF4-7E3F7A266950}"/>
              </a:ext>
            </a:extLst>
          </p:cNvPr>
          <p:cNvSpPr txBox="1"/>
          <p:nvPr/>
        </p:nvSpPr>
        <p:spPr>
          <a:xfrm>
            <a:off x="7490383" y="3345845"/>
            <a:ext cx="31501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[6]</a:t>
            </a:r>
          </a:p>
        </p:txBody>
      </p:sp>
      <p:pic>
        <p:nvPicPr>
          <p:cNvPr id="20" name="Picture 1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62549E14-1B12-4636-A194-58B1149AA87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1" t="6190" b="947"/>
          <a:stretch/>
        </p:blipFill>
        <p:spPr>
          <a:xfrm>
            <a:off x="1650146" y="3815763"/>
            <a:ext cx="1645689" cy="1842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769432-9A54-45D9-9D20-A3BF7B900641}"/>
              </a:ext>
            </a:extLst>
          </p:cNvPr>
          <p:cNvSpPr txBox="1"/>
          <p:nvPr/>
        </p:nvSpPr>
        <p:spPr>
          <a:xfrm>
            <a:off x="3295835" y="5496267"/>
            <a:ext cx="2688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[7]</a:t>
            </a:r>
          </a:p>
        </p:txBody>
      </p:sp>
      <p:pic>
        <p:nvPicPr>
          <p:cNvPr id="23" name="Picture 22" descr="A picture containing wall, automaton, indoor&#10;&#10;Description automatically generated">
            <a:extLst>
              <a:ext uri="{FF2B5EF4-FFF2-40B4-BE49-F238E27FC236}">
                <a16:creationId xmlns:a16="http://schemas.microsoft.com/office/drawing/2014/main" id="{2DAE93DD-0BC5-4054-8BC4-28B85319C2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9" t="6746" r="3559" b="6145"/>
          <a:stretch/>
        </p:blipFill>
        <p:spPr>
          <a:xfrm>
            <a:off x="5692623" y="3815762"/>
            <a:ext cx="1423963" cy="18387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75BFE1-92D7-4421-82BD-D9C6D606C1A1}"/>
              </a:ext>
            </a:extLst>
          </p:cNvPr>
          <p:cNvSpPr txBox="1"/>
          <p:nvPr/>
        </p:nvSpPr>
        <p:spPr>
          <a:xfrm>
            <a:off x="7490383" y="5492938"/>
            <a:ext cx="26881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3903610850"/>
      </p:ext>
    </p:extLst>
  </p:cSld>
  <p:clrMapOvr>
    <a:masterClrMapping/>
  </p:clrMapOvr>
</p:sld>
</file>

<file path=ppt/theme/theme1.xml><?xml version="1.0" encoding="utf-8"?>
<a:theme xmlns:a="http://schemas.openxmlformats.org/drawingml/2006/main" name="uccs-powerpoint-template-2014-cobrand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B9397FF37FD34FA8E077DEB8FF12FA" ma:contentTypeVersion="4" ma:contentTypeDescription="Create a new document." ma:contentTypeScope="" ma:versionID="2c5d7b5a68a2706554409d7a5b8f1e1a">
  <xsd:schema xmlns:xsd="http://www.w3.org/2001/XMLSchema" xmlns:xs="http://www.w3.org/2001/XMLSchema" xmlns:p="http://schemas.microsoft.com/office/2006/metadata/properties" xmlns:ns2="86f7ac48-50d1-4c10-9dd4-e23031689ecd" targetNamespace="http://schemas.microsoft.com/office/2006/metadata/properties" ma:root="true" ma:fieldsID="690cb9a2f2ddfba7dc1d536a8baed649" ns2:_="">
    <xsd:import namespace="86f7ac48-50d1-4c10-9dd4-e23031689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7ac48-50d1-4c10-9dd4-e23031689e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C74E67-6D6A-403E-B50C-7EA8D60C54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CE178C-7B8C-4443-99F8-7CF93E5E1DD2}">
  <ds:schemaRefs>
    <ds:schemaRef ds:uri="86f7ac48-50d1-4c10-9dd4-e23031689e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E6A7D24-8BF1-41C0-995C-353B0316CC46}">
  <ds:schemaRefs>
    <ds:schemaRef ds:uri="86f7ac48-50d1-4c10-9dd4-e23031689ec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uccs-powerpoint-template-2014-cobranded</Template>
  <TotalTime>0</TotalTime>
  <Words>1577</Words>
  <Application>Microsoft Office PowerPoint</Application>
  <PresentationFormat>On-screen Show (4:3)</PresentationFormat>
  <Paragraphs>358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Times</vt:lpstr>
      <vt:lpstr>Times New Roman</vt:lpstr>
      <vt:lpstr>Wingdings</vt:lpstr>
      <vt:lpstr>uccs-powerpoint-template-2014-cobranded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Design Expectations</vt:lpstr>
      <vt:lpstr>Open-Source Models</vt:lpstr>
      <vt:lpstr>3D printing</vt:lpstr>
      <vt:lpstr>Servos</vt:lpstr>
      <vt:lpstr>Optical Tracking Cameras</vt:lpstr>
      <vt:lpstr>Software Requirements To Focus On</vt:lpstr>
      <vt:lpstr>Software Requirements (cont.)</vt:lpstr>
      <vt:lpstr>Requirements of Machine Learning</vt:lpstr>
      <vt:lpstr>Requirements of Machine Learning (Cont.)</vt:lpstr>
      <vt:lpstr>Issues</vt:lpstr>
      <vt:lpstr>Timeline</vt:lpstr>
      <vt:lpstr>Draft Budget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Lindsey</dc:creator>
  <cp:lastModifiedBy>Peter Garate</cp:lastModifiedBy>
  <cp:revision>1</cp:revision>
  <dcterms:created xsi:type="dcterms:W3CDTF">2014-11-03T22:15:20Z</dcterms:created>
  <dcterms:modified xsi:type="dcterms:W3CDTF">2020-12-04T14:20:40Z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0x0101001DB9397FF37FD34FA8E077DEB8FF12FA</vt:lpwstr>
  </property>
</Properties>
</file>